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7" r:id="rId3"/>
    <p:sldId id="260" r:id="rId4"/>
    <p:sldId id="272" r:id="rId5"/>
    <p:sldId id="263" r:id="rId6"/>
    <p:sldId id="273" r:id="rId7"/>
    <p:sldId id="274" r:id="rId8"/>
    <p:sldId id="276" r:id="rId9"/>
    <p:sldId id="271" r:id="rId10"/>
    <p:sldId id="278" r:id="rId11"/>
    <p:sldId id="277" r:id="rId12"/>
    <p:sldId id="275" r:id="rId13"/>
  </p:sldIdLst>
  <p:sldSz cx="6858000" cy="9906000" type="A4"/>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EF"/>
    <a:srgbClr val="FFC000"/>
    <a:srgbClr val="E5DB19"/>
    <a:srgbClr val="EE2B61"/>
    <a:srgbClr val="F04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B7A00E-BBFC-869C-3341-0A6F314975BB}" v="4" dt="2021-07-18T01:45:28.63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4660"/>
  </p:normalViewPr>
  <p:slideViewPr>
    <p:cSldViewPr snapToGrid="0">
      <p:cViewPr>
        <p:scale>
          <a:sx n="60" d="100"/>
          <a:sy n="60" d="100"/>
        </p:scale>
        <p:origin x="-2304" y="21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00F5029F-9B19-45D0-B8B2-FF93103E4D7B}" type="datetimeFigureOut">
              <a:rPr lang="es-ES" smtClean="0"/>
              <a:t>26/04/2022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B603CC1-DD63-4138-8C1C-0CA8BBC4B53A}" type="slidenum">
              <a:rPr lang="es-ES" smtClean="0"/>
              <a:t>‹Nº›</a:t>
            </a:fld>
            <a:endParaRPr lang="es-ES" dirty="0"/>
          </a:p>
        </p:txBody>
      </p:sp>
    </p:spTree>
    <p:extLst>
      <p:ext uri="{BB962C8B-B14F-4D97-AF65-F5344CB8AC3E}">
        <p14:creationId xmlns:p14="http://schemas.microsoft.com/office/powerpoint/2010/main" val="3325186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0F5029F-9B19-45D0-B8B2-FF93103E4D7B}" type="datetimeFigureOut">
              <a:rPr lang="es-ES" smtClean="0"/>
              <a:t>26/04/2022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B603CC1-DD63-4138-8C1C-0CA8BBC4B53A}" type="slidenum">
              <a:rPr lang="es-ES" smtClean="0"/>
              <a:t>‹Nº›</a:t>
            </a:fld>
            <a:endParaRPr lang="es-ES" dirty="0"/>
          </a:p>
        </p:txBody>
      </p:sp>
    </p:spTree>
    <p:extLst>
      <p:ext uri="{BB962C8B-B14F-4D97-AF65-F5344CB8AC3E}">
        <p14:creationId xmlns:p14="http://schemas.microsoft.com/office/powerpoint/2010/main" val="4063330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0F5029F-9B19-45D0-B8B2-FF93103E4D7B}" type="datetimeFigureOut">
              <a:rPr lang="es-ES" smtClean="0"/>
              <a:t>26/04/2022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B603CC1-DD63-4138-8C1C-0CA8BBC4B53A}" type="slidenum">
              <a:rPr lang="es-ES" smtClean="0"/>
              <a:t>‹Nº›</a:t>
            </a:fld>
            <a:endParaRPr lang="es-ES" dirty="0"/>
          </a:p>
        </p:txBody>
      </p:sp>
    </p:spTree>
    <p:extLst>
      <p:ext uri="{BB962C8B-B14F-4D97-AF65-F5344CB8AC3E}">
        <p14:creationId xmlns:p14="http://schemas.microsoft.com/office/powerpoint/2010/main" val="388939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0F5029F-9B19-45D0-B8B2-FF93103E4D7B}" type="datetimeFigureOut">
              <a:rPr lang="es-ES" smtClean="0"/>
              <a:t>26/04/2022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B603CC1-DD63-4138-8C1C-0CA8BBC4B53A}" type="slidenum">
              <a:rPr lang="es-ES" smtClean="0"/>
              <a:t>‹Nº›</a:t>
            </a:fld>
            <a:endParaRPr lang="es-ES" dirty="0"/>
          </a:p>
        </p:txBody>
      </p:sp>
    </p:spTree>
    <p:extLst>
      <p:ext uri="{BB962C8B-B14F-4D97-AF65-F5344CB8AC3E}">
        <p14:creationId xmlns:p14="http://schemas.microsoft.com/office/powerpoint/2010/main" val="389835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0F5029F-9B19-45D0-B8B2-FF93103E4D7B}" type="datetimeFigureOut">
              <a:rPr lang="es-ES" smtClean="0"/>
              <a:t>26/04/2022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B603CC1-DD63-4138-8C1C-0CA8BBC4B53A}" type="slidenum">
              <a:rPr lang="es-ES" smtClean="0"/>
              <a:t>‹Nº›</a:t>
            </a:fld>
            <a:endParaRPr lang="es-ES" dirty="0"/>
          </a:p>
        </p:txBody>
      </p:sp>
    </p:spTree>
    <p:extLst>
      <p:ext uri="{BB962C8B-B14F-4D97-AF65-F5344CB8AC3E}">
        <p14:creationId xmlns:p14="http://schemas.microsoft.com/office/powerpoint/2010/main" val="3770094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0F5029F-9B19-45D0-B8B2-FF93103E4D7B}" type="datetimeFigureOut">
              <a:rPr lang="es-ES" smtClean="0"/>
              <a:t>26/04/2022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2B603CC1-DD63-4138-8C1C-0CA8BBC4B53A}" type="slidenum">
              <a:rPr lang="es-ES" smtClean="0"/>
              <a:t>‹Nº›</a:t>
            </a:fld>
            <a:endParaRPr lang="es-ES" dirty="0"/>
          </a:p>
        </p:txBody>
      </p:sp>
    </p:spTree>
    <p:extLst>
      <p:ext uri="{BB962C8B-B14F-4D97-AF65-F5344CB8AC3E}">
        <p14:creationId xmlns:p14="http://schemas.microsoft.com/office/powerpoint/2010/main" val="1322373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472381" y="3618442"/>
            <a:ext cx="2901255" cy="532218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3471863" y="3618442"/>
            <a:ext cx="2915543" cy="532218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0F5029F-9B19-45D0-B8B2-FF93103E4D7B}" type="datetimeFigureOut">
              <a:rPr lang="es-ES" smtClean="0"/>
              <a:t>26/04/2022</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2B603CC1-DD63-4138-8C1C-0CA8BBC4B53A}" type="slidenum">
              <a:rPr lang="es-ES" smtClean="0"/>
              <a:t>‹Nº›</a:t>
            </a:fld>
            <a:endParaRPr lang="es-ES" dirty="0"/>
          </a:p>
        </p:txBody>
      </p:sp>
    </p:spTree>
    <p:extLst>
      <p:ext uri="{BB962C8B-B14F-4D97-AF65-F5344CB8AC3E}">
        <p14:creationId xmlns:p14="http://schemas.microsoft.com/office/powerpoint/2010/main" val="1652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0F5029F-9B19-45D0-B8B2-FF93103E4D7B}" type="datetimeFigureOut">
              <a:rPr lang="es-ES" smtClean="0"/>
              <a:t>26/04/2022</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2B603CC1-DD63-4138-8C1C-0CA8BBC4B53A}" type="slidenum">
              <a:rPr lang="es-ES" smtClean="0"/>
              <a:t>‹Nº›</a:t>
            </a:fld>
            <a:endParaRPr lang="es-ES" dirty="0"/>
          </a:p>
        </p:txBody>
      </p:sp>
    </p:spTree>
    <p:extLst>
      <p:ext uri="{BB962C8B-B14F-4D97-AF65-F5344CB8AC3E}">
        <p14:creationId xmlns:p14="http://schemas.microsoft.com/office/powerpoint/2010/main" val="270279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5029F-9B19-45D0-B8B2-FF93103E4D7B}" type="datetimeFigureOut">
              <a:rPr lang="es-ES" smtClean="0"/>
              <a:t>26/04/2022</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2B603CC1-DD63-4138-8C1C-0CA8BBC4B53A}" type="slidenum">
              <a:rPr lang="es-ES" smtClean="0"/>
              <a:t>‹Nº›</a:t>
            </a:fld>
            <a:endParaRPr lang="es-ES" dirty="0"/>
          </a:p>
        </p:txBody>
      </p:sp>
    </p:spTree>
    <p:extLst>
      <p:ext uri="{BB962C8B-B14F-4D97-AF65-F5344CB8AC3E}">
        <p14:creationId xmlns:p14="http://schemas.microsoft.com/office/powerpoint/2010/main" val="426124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00F5029F-9B19-45D0-B8B2-FF93103E4D7B}" type="datetimeFigureOut">
              <a:rPr lang="es-ES" smtClean="0"/>
              <a:t>26/04/2022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2B603CC1-DD63-4138-8C1C-0CA8BBC4B53A}" type="slidenum">
              <a:rPr lang="es-ES" smtClean="0"/>
              <a:t>‹Nº›</a:t>
            </a:fld>
            <a:endParaRPr lang="es-ES" dirty="0"/>
          </a:p>
        </p:txBody>
      </p:sp>
    </p:spTree>
    <p:extLst>
      <p:ext uri="{BB962C8B-B14F-4D97-AF65-F5344CB8AC3E}">
        <p14:creationId xmlns:p14="http://schemas.microsoft.com/office/powerpoint/2010/main" val="19190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00F5029F-9B19-45D0-B8B2-FF93103E4D7B}" type="datetimeFigureOut">
              <a:rPr lang="es-ES" smtClean="0"/>
              <a:t>26/04/2022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2B603CC1-DD63-4138-8C1C-0CA8BBC4B53A}" type="slidenum">
              <a:rPr lang="es-ES" smtClean="0"/>
              <a:t>‹Nº›</a:t>
            </a:fld>
            <a:endParaRPr lang="es-ES" dirty="0"/>
          </a:p>
        </p:txBody>
      </p:sp>
    </p:spTree>
    <p:extLst>
      <p:ext uri="{BB962C8B-B14F-4D97-AF65-F5344CB8AC3E}">
        <p14:creationId xmlns:p14="http://schemas.microsoft.com/office/powerpoint/2010/main" val="51014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0F5029F-9B19-45D0-B8B2-FF93103E4D7B}" type="datetimeFigureOut">
              <a:rPr lang="es-ES" smtClean="0"/>
              <a:t>26/04/2022</a:t>
            </a:fld>
            <a:endParaRPr lang="es-E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B603CC1-DD63-4138-8C1C-0CA8BBC4B53A}" type="slidenum">
              <a:rPr lang="es-ES" smtClean="0"/>
              <a:t>‹Nº›</a:t>
            </a:fld>
            <a:endParaRPr lang="es-ES" dirty="0"/>
          </a:p>
        </p:txBody>
      </p:sp>
    </p:spTree>
    <p:extLst>
      <p:ext uri="{BB962C8B-B14F-4D97-AF65-F5344CB8AC3E}">
        <p14:creationId xmlns:p14="http://schemas.microsoft.com/office/powerpoint/2010/main" val="130531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hyperlink" Target="mailto:coordinacionacademicacepyg@gmail.com" TargetMode="External"/><Relationship Id="rId7" Type="http://schemas.microsoft.com/office/2007/relationships/hdphoto" Target="../media/hdphoto1.wdp"/><Relationship Id="rId2" Type="http://schemas.openxmlformats.org/officeDocument/2006/relationships/hyperlink" Target="mailto:balarcon@ucab.edu.ve"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4.jpg"/><Relationship Id="rId4" Type="http://schemas.openxmlformats.org/officeDocument/2006/relationships/image" Target="../media/image43.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7.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svg"/><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sv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18" Type="http://schemas.openxmlformats.org/officeDocument/2006/relationships/image" Target="../media/image30.png"/><Relationship Id="rId26" Type="http://schemas.openxmlformats.org/officeDocument/2006/relationships/image" Target="../media/image38.png"/><Relationship Id="rId3" Type="http://schemas.microsoft.com/office/2007/relationships/hdphoto" Target="../media/hdphoto1.wdp"/><Relationship Id="rId21" Type="http://schemas.openxmlformats.org/officeDocument/2006/relationships/image" Target="../media/image33.png"/><Relationship Id="rId7" Type="http://schemas.openxmlformats.org/officeDocument/2006/relationships/image" Target="../media/image3.sv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image" Target="../media/image11.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xml"/><Relationship Id="rId11" Type="http://schemas.openxmlformats.org/officeDocument/2006/relationships/image" Target="../media/image23.png"/><Relationship Id="rId24" Type="http://schemas.openxmlformats.org/officeDocument/2006/relationships/image" Target="../media/image36.jpe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jpeg"/><Relationship Id="rId27"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hyperlink" Target="mailto:prolando@caf.com" TargetMode="External"/><Relationship Id="rId7" Type="http://schemas.openxmlformats.org/officeDocument/2006/relationships/image" Target="../media/image3.svg"/><Relationship Id="rId2" Type="http://schemas.openxmlformats.org/officeDocument/2006/relationships/image" Target="../media/image41.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4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5458F9CD-B300-A24F-A8CE-493674EC49DA}"/>
              </a:ext>
            </a:extLst>
          </p:cNvPr>
          <p:cNvPicPr>
            <a:picLocks noChangeAspect="1"/>
          </p:cNvPicPr>
          <p:nvPr/>
        </p:nvPicPr>
        <p:blipFill rotWithShape="1">
          <a:blip r:embed="rId2"/>
          <a:srcRect l="18475" r="37443"/>
          <a:stretch/>
        </p:blipFill>
        <p:spPr>
          <a:xfrm>
            <a:off x="0" y="0"/>
            <a:ext cx="6858000" cy="8833756"/>
          </a:xfrm>
          <a:prstGeom prst="rect">
            <a:avLst/>
          </a:prstGeom>
        </p:spPr>
      </p:pic>
      <p:pic>
        <p:nvPicPr>
          <p:cNvPr id="5" name="Gráfico 6">
            <a:extLst>
              <a:ext uri="{FF2B5EF4-FFF2-40B4-BE49-F238E27FC236}">
                <a16:creationId xmlns:a16="http://schemas.microsoft.com/office/drawing/2014/main" xmlns="" id="{913E4FCE-034F-5648-96C5-AB21642CE2B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56223" y="5284610"/>
            <a:ext cx="5854641" cy="1697354"/>
          </a:xfrm>
          <a:prstGeom prst="rect">
            <a:avLst/>
          </a:prstGeom>
        </p:spPr>
      </p:pic>
      <p:sp>
        <p:nvSpPr>
          <p:cNvPr id="12" name="Rectángulo 11">
            <a:extLst>
              <a:ext uri="{FF2B5EF4-FFF2-40B4-BE49-F238E27FC236}">
                <a16:creationId xmlns:a16="http://schemas.microsoft.com/office/drawing/2014/main" xmlns="" id="{DA52BF30-A5AA-9149-96BD-B5B30C85F79D}"/>
              </a:ext>
            </a:extLst>
          </p:cNvPr>
          <p:cNvSpPr/>
          <p:nvPr/>
        </p:nvSpPr>
        <p:spPr>
          <a:xfrm>
            <a:off x="0" y="8477794"/>
            <a:ext cx="6858000" cy="1443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xmlns="" id="{AE1C40B7-3D40-AD4E-B728-0B3620B00931}"/>
              </a:ext>
            </a:extLst>
          </p:cNvPr>
          <p:cNvSpPr/>
          <p:nvPr/>
        </p:nvSpPr>
        <p:spPr>
          <a:xfrm>
            <a:off x="356223" y="8572761"/>
            <a:ext cx="2642647" cy="276999"/>
          </a:xfrm>
          <a:prstGeom prst="rect">
            <a:avLst/>
          </a:prstGeom>
        </p:spPr>
        <p:txBody>
          <a:bodyPr wrap="none">
            <a:spAutoFit/>
          </a:bodyPr>
          <a:lstStyle/>
          <a:p>
            <a:r>
              <a:rPr lang="es-CO" sz="1200" dirty="0" smtClean="0">
                <a:latin typeface="Verdana" panose="020B0604030504040204" pitchFamily="34" charset="0"/>
                <a:ea typeface="Verdana" panose="020B0604030504040204" pitchFamily="34" charset="0"/>
                <a:cs typeface="Verdana" panose="020B0604030504040204" pitchFamily="34" charset="0"/>
              </a:rPr>
              <a:t>ORGANIZADO Y DICTADO POR:</a:t>
            </a:r>
            <a:endParaRPr lang="es-CO"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Imagen 12"/>
          <p:cNvPicPr>
            <a:picLocks noChangeAspect="1"/>
          </p:cNvPicPr>
          <p:nvPr/>
        </p:nvPicPr>
        <p:blipFill rotWithShape="1">
          <a:blip r:embed="rId5" cstate="print">
            <a:extLst>
              <a:ext uri="{28A0092B-C50C-407E-A947-70E740481C1C}">
                <a14:useLocalDpi xmlns:a14="http://schemas.microsoft.com/office/drawing/2010/main" val="0"/>
              </a:ext>
            </a:extLst>
          </a:blip>
          <a:srcRect l="12143" t="25360" r="11089" b="21295"/>
          <a:stretch/>
        </p:blipFill>
        <p:spPr>
          <a:xfrm>
            <a:off x="356223" y="8928138"/>
            <a:ext cx="1732688" cy="402475"/>
          </a:xfrm>
          <a:prstGeom prst="rect">
            <a:avLst/>
          </a:prstGeom>
        </p:spPr>
      </p:pic>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5376" y="8965978"/>
            <a:ext cx="2347248" cy="355058"/>
          </a:xfrm>
          <a:prstGeom prst="rect">
            <a:avLst/>
          </a:prstGeom>
        </p:spPr>
      </p:pic>
      <p:pic>
        <p:nvPicPr>
          <p:cNvPr id="9" name="8 Imagen" descr="logohorizontalcep"/>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2624" y="8965977"/>
            <a:ext cx="2078644" cy="355059"/>
          </a:xfrm>
          <a:prstGeom prst="rect">
            <a:avLst/>
          </a:prstGeom>
          <a:noFill/>
          <a:ln>
            <a:noFill/>
          </a:ln>
        </p:spPr>
      </p:pic>
    </p:spTree>
    <p:extLst>
      <p:ext uri="{BB962C8B-B14F-4D97-AF65-F5344CB8AC3E}">
        <p14:creationId xmlns:p14="http://schemas.microsoft.com/office/powerpoint/2010/main" val="951125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391508" y="1656523"/>
            <a:ext cx="5208454" cy="1954381"/>
          </a:xfrm>
          <a:prstGeom prst="rect">
            <a:avLst/>
          </a:prstGeom>
        </p:spPr>
        <p:txBody>
          <a:bodyPr wrap="square">
            <a:spAutoFit/>
          </a:bodyPr>
          <a:lstStyle/>
          <a:p>
            <a:r>
              <a:rPr lang="es-MX" sz="1100" dirty="0" smtClean="0">
                <a:latin typeface="Campton-Light" pitchFamily="2" charset="0"/>
              </a:rPr>
              <a:t>Director del Centro </a:t>
            </a:r>
            <a:r>
              <a:rPr lang="es-MX" sz="1100" dirty="0">
                <a:latin typeface="Campton-Light" pitchFamily="2" charset="0"/>
              </a:rPr>
              <a:t>de Estudios Políticos y de Gobierno. Universidad Católica Andrés </a:t>
            </a:r>
            <a:r>
              <a:rPr lang="es-MX" sz="1100" dirty="0" smtClean="0">
                <a:latin typeface="Campton-Light" pitchFamily="2" charset="0"/>
              </a:rPr>
              <a:t>Bello. Abogado </a:t>
            </a:r>
            <a:r>
              <a:rPr lang="es-MX" sz="1100" dirty="0">
                <a:latin typeface="Campton-Light" pitchFamily="2" charset="0"/>
              </a:rPr>
              <a:t>graduado en la Universidad Católica Andrés Bello (UCAB) en 1989. En 1995 obtiene el título de Magíster </a:t>
            </a:r>
            <a:r>
              <a:rPr lang="es-MX" sz="1100" dirty="0" err="1">
                <a:latin typeface="Campton-Light" pitchFamily="2" charset="0"/>
              </a:rPr>
              <a:t>Scientiarum</a:t>
            </a:r>
            <a:r>
              <a:rPr lang="es-MX" sz="1100" dirty="0">
                <a:latin typeface="Campton-Light" pitchFamily="2" charset="0"/>
              </a:rPr>
              <a:t> en Seguridad y Defensa del Instituto de Altos Estudios de la Defensa Nacional. Posteriormente, en 1999, finaliza una especialización en Derecho Internacional Económico y de la Integración en la Universidad Central de Venezuela. En el 2007 completa una nueva Maestría en Gerencia Pública en la Universidad de Maryland (EEUU). Asimismo, realizó el Programa de Administración de Recursos para la Defensa del Centro de Estudios Hemisféricos para la Defensa de la Universidad Nacional de Defensa de los Estados Unidos. </a:t>
            </a:r>
            <a:r>
              <a:rPr lang="es-MX" sz="1100" dirty="0" smtClean="0">
                <a:latin typeface="Campton-Light" pitchFamily="2" charset="0"/>
                <a:hlinkClick r:id="rId2"/>
              </a:rPr>
              <a:t>balarcon@ucab.edu.ve</a:t>
            </a:r>
            <a:r>
              <a:rPr lang="es-MX" sz="1100" dirty="0" smtClean="0">
                <a:latin typeface="Campton-Light" pitchFamily="2" charset="0"/>
              </a:rPr>
              <a:t> </a:t>
            </a:r>
            <a:endParaRPr lang="es-MX" sz="1100" dirty="0">
              <a:latin typeface="Campton-Light" pitchFamily="2" charset="0"/>
            </a:endParaRPr>
          </a:p>
        </p:txBody>
      </p:sp>
      <p:sp>
        <p:nvSpPr>
          <p:cNvPr id="16" name="Rectángulo 15"/>
          <p:cNvSpPr/>
          <p:nvPr/>
        </p:nvSpPr>
        <p:spPr>
          <a:xfrm>
            <a:off x="281682" y="1277038"/>
            <a:ext cx="6415618" cy="286232"/>
          </a:xfrm>
          <a:prstGeom prst="rect">
            <a:avLst/>
          </a:prstGeom>
        </p:spPr>
        <p:txBody>
          <a:bodyPr wrap="square">
            <a:spAutoFit/>
          </a:bodyPr>
          <a:lstStyle/>
          <a:p>
            <a:pPr defTabSz="685800">
              <a:lnSpc>
                <a:spcPct val="90000"/>
              </a:lnSpc>
              <a:spcBef>
                <a:spcPts val="750"/>
              </a:spcBef>
            </a:pPr>
            <a:r>
              <a:rPr lang="es-MX" sz="1400" dirty="0" smtClean="0">
                <a:solidFill>
                  <a:srgbClr val="0070C0"/>
                </a:solidFill>
                <a:latin typeface="Campton-ExtraBold" pitchFamily="2" charset="0"/>
              </a:rPr>
              <a:t>Director CEPyG – UCAB</a:t>
            </a:r>
            <a:endParaRPr lang="es-MX" sz="1400" dirty="0">
              <a:solidFill>
                <a:srgbClr val="0070C0"/>
              </a:solidFill>
              <a:latin typeface="Campton-SemiBold" pitchFamily="2" charset="0"/>
            </a:endParaRPr>
          </a:p>
        </p:txBody>
      </p:sp>
      <p:sp>
        <p:nvSpPr>
          <p:cNvPr id="17" name="Rectángulo 16"/>
          <p:cNvSpPr/>
          <p:nvPr/>
        </p:nvSpPr>
        <p:spPr>
          <a:xfrm>
            <a:off x="281682" y="1568015"/>
            <a:ext cx="6309982" cy="2159348"/>
          </a:xfrm>
          <a:prstGeom prst="rect">
            <a:avLst/>
          </a:prstGeom>
          <a:noFill/>
          <a:ln>
            <a:solidFill>
              <a:srgbClr val="EE2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p:cNvSpPr/>
          <p:nvPr/>
        </p:nvSpPr>
        <p:spPr>
          <a:xfrm>
            <a:off x="186656" y="2712371"/>
            <a:ext cx="1324659" cy="738664"/>
          </a:xfrm>
          <a:prstGeom prst="rect">
            <a:avLst/>
          </a:prstGeom>
        </p:spPr>
        <p:txBody>
          <a:bodyPr wrap="square">
            <a:spAutoFit/>
          </a:bodyPr>
          <a:lstStyle/>
          <a:p>
            <a:pPr algn="ctr"/>
            <a:r>
              <a:rPr lang="es-ES" sz="1400" dirty="0" smtClean="0">
                <a:solidFill>
                  <a:schemeClr val="tx1">
                    <a:lumMod val="75000"/>
                    <a:lumOff val="25000"/>
                  </a:schemeClr>
                </a:solidFill>
                <a:latin typeface="Campton-ExtraBold" pitchFamily="2" charset="0"/>
              </a:rPr>
              <a:t>Benigno </a:t>
            </a:r>
            <a:r>
              <a:rPr lang="es-ES" sz="1400" dirty="0">
                <a:solidFill>
                  <a:schemeClr val="tx1">
                    <a:lumMod val="75000"/>
                    <a:lumOff val="25000"/>
                  </a:schemeClr>
                </a:solidFill>
                <a:latin typeface="Campton-ExtraBold" pitchFamily="2" charset="0"/>
              </a:rPr>
              <a:t>Alarcón </a:t>
            </a:r>
            <a:r>
              <a:rPr lang="es-ES" sz="1400" dirty="0" err="1">
                <a:solidFill>
                  <a:schemeClr val="tx1">
                    <a:lumMod val="75000"/>
                    <a:lumOff val="25000"/>
                  </a:schemeClr>
                </a:solidFill>
                <a:latin typeface="Campton-ExtraBold" pitchFamily="2" charset="0"/>
              </a:rPr>
              <a:t>Deza</a:t>
            </a:r>
            <a:endParaRPr lang="es-ES" sz="1400" dirty="0">
              <a:solidFill>
                <a:schemeClr val="tx1">
                  <a:lumMod val="75000"/>
                  <a:lumOff val="25000"/>
                </a:schemeClr>
              </a:solidFill>
              <a:latin typeface="Campton-ExtraBold" pitchFamily="2" charset="0"/>
            </a:endParaRPr>
          </a:p>
        </p:txBody>
      </p:sp>
      <p:sp>
        <p:nvSpPr>
          <p:cNvPr id="20" name="Rectángulo 19"/>
          <p:cNvSpPr/>
          <p:nvPr/>
        </p:nvSpPr>
        <p:spPr>
          <a:xfrm>
            <a:off x="1391508" y="4294783"/>
            <a:ext cx="5208454" cy="1446550"/>
          </a:xfrm>
          <a:prstGeom prst="rect">
            <a:avLst/>
          </a:prstGeom>
        </p:spPr>
        <p:txBody>
          <a:bodyPr wrap="square">
            <a:spAutoFit/>
          </a:bodyPr>
          <a:lstStyle/>
          <a:p>
            <a:r>
              <a:rPr lang="es-ES" sz="1100" dirty="0">
                <a:latin typeface="Campton-Light" pitchFamily="2" charset="0"/>
              </a:rPr>
              <a:t>Licenciada en Estudios Internacionales, egresada de la Universidad Central de Venezuela. Magíster en Seguridad y Defensa, del Instituto De Altos Estudios de la Defensa Nacional. Especialista En Derecho Internacional Humanitario, en la Universidad Santa María</a:t>
            </a:r>
            <a:r>
              <a:rPr lang="es-ES" sz="1100" dirty="0" smtClean="0">
                <a:latin typeface="Campton-Light" pitchFamily="2" charset="0"/>
              </a:rPr>
              <a:t>. Jubilada del Ministerio de la Defensa, docente en diversas áreas del conocimiento en escuelas militares y universidades públicas y privadas desde 1989. Actualmente Coordinador </a:t>
            </a:r>
            <a:r>
              <a:rPr lang="es-ES" sz="1100" dirty="0">
                <a:latin typeface="Campton-Light" pitchFamily="2" charset="0"/>
              </a:rPr>
              <a:t>Académico del Centro de Estudios Políticos de la Universidad Católica Andrés </a:t>
            </a:r>
            <a:r>
              <a:rPr lang="es-ES" sz="1100" dirty="0" smtClean="0">
                <a:latin typeface="Campton-Light" pitchFamily="2" charset="0"/>
              </a:rPr>
              <a:t>Bello.</a:t>
            </a:r>
            <a:endParaRPr lang="es-ES" sz="1100" dirty="0">
              <a:latin typeface="Campton-Light" pitchFamily="2" charset="0"/>
            </a:endParaRPr>
          </a:p>
          <a:p>
            <a:r>
              <a:rPr lang="es-PE" sz="1100" dirty="0" smtClean="0">
                <a:latin typeface="Campton-Light" pitchFamily="2" charset="0"/>
                <a:hlinkClick r:id="rId3"/>
              </a:rPr>
              <a:t>coordinacionacademicacepyg@gmail.com</a:t>
            </a:r>
            <a:r>
              <a:rPr lang="es-PE" sz="1100" dirty="0" smtClean="0">
                <a:latin typeface="Campton-Light" pitchFamily="2" charset="0"/>
              </a:rPr>
              <a:t> </a:t>
            </a:r>
            <a:endParaRPr lang="es-PE" sz="1100" dirty="0">
              <a:latin typeface="Campton-Light" pitchFamily="2" charset="0"/>
            </a:endParaRPr>
          </a:p>
        </p:txBody>
      </p:sp>
      <p:sp>
        <p:nvSpPr>
          <p:cNvPr id="21" name="Rectángulo 20"/>
          <p:cNvSpPr/>
          <p:nvPr/>
        </p:nvSpPr>
        <p:spPr>
          <a:xfrm>
            <a:off x="289980" y="3867957"/>
            <a:ext cx="6415618" cy="286232"/>
          </a:xfrm>
          <a:prstGeom prst="rect">
            <a:avLst/>
          </a:prstGeom>
        </p:spPr>
        <p:txBody>
          <a:bodyPr wrap="square">
            <a:spAutoFit/>
          </a:bodyPr>
          <a:lstStyle/>
          <a:p>
            <a:pPr defTabSz="685800">
              <a:lnSpc>
                <a:spcPct val="90000"/>
              </a:lnSpc>
              <a:spcBef>
                <a:spcPts val="750"/>
              </a:spcBef>
            </a:pPr>
            <a:r>
              <a:rPr lang="es-MX" sz="1400" dirty="0" smtClean="0">
                <a:solidFill>
                  <a:srgbClr val="0070C0"/>
                </a:solidFill>
                <a:latin typeface="Campton-ExtraBold" pitchFamily="2" charset="0"/>
              </a:rPr>
              <a:t>Coordinadora Académica CEPyG – UCAB</a:t>
            </a:r>
            <a:endParaRPr lang="es-MX" sz="1400" dirty="0">
              <a:solidFill>
                <a:srgbClr val="0070C0"/>
              </a:solidFill>
              <a:latin typeface="Campton-ExtraBold" pitchFamily="2" charset="0"/>
            </a:endParaRPr>
          </a:p>
        </p:txBody>
      </p:sp>
      <p:sp>
        <p:nvSpPr>
          <p:cNvPr id="22" name="Rectángulo 21"/>
          <p:cNvSpPr/>
          <p:nvPr/>
        </p:nvSpPr>
        <p:spPr>
          <a:xfrm>
            <a:off x="289980" y="4173903"/>
            <a:ext cx="6309982" cy="1960679"/>
          </a:xfrm>
          <a:prstGeom prst="rect">
            <a:avLst/>
          </a:prstGeom>
          <a:noFill/>
          <a:ln>
            <a:solidFill>
              <a:srgbClr val="EE2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p:cNvSpPr/>
          <p:nvPr/>
        </p:nvSpPr>
        <p:spPr>
          <a:xfrm>
            <a:off x="194954" y="5313540"/>
            <a:ext cx="1324659" cy="738664"/>
          </a:xfrm>
          <a:prstGeom prst="rect">
            <a:avLst/>
          </a:prstGeom>
        </p:spPr>
        <p:txBody>
          <a:bodyPr wrap="square">
            <a:spAutoFit/>
          </a:bodyPr>
          <a:lstStyle/>
          <a:p>
            <a:pPr algn="ctr"/>
            <a:r>
              <a:rPr lang="es-ES" sz="1400" dirty="0" err="1">
                <a:solidFill>
                  <a:schemeClr val="tx1">
                    <a:lumMod val="75000"/>
                    <a:lumOff val="25000"/>
                  </a:schemeClr>
                </a:solidFill>
                <a:latin typeface="Campton-ExtraBold" pitchFamily="2" charset="0"/>
              </a:rPr>
              <a:t>Yakeling</a:t>
            </a:r>
            <a:r>
              <a:rPr lang="es-ES" sz="1400" dirty="0">
                <a:solidFill>
                  <a:schemeClr val="tx1">
                    <a:lumMod val="75000"/>
                    <a:lumOff val="25000"/>
                  </a:schemeClr>
                </a:solidFill>
                <a:latin typeface="Campton-ExtraBold" pitchFamily="2" charset="0"/>
              </a:rPr>
              <a:t> </a:t>
            </a:r>
            <a:r>
              <a:rPr lang="es-ES" sz="1400" dirty="0" err="1">
                <a:solidFill>
                  <a:schemeClr val="tx1">
                    <a:lumMod val="75000"/>
                    <a:lumOff val="25000"/>
                  </a:schemeClr>
                </a:solidFill>
                <a:latin typeface="Campton-ExtraBold" pitchFamily="2" charset="0"/>
              </a:rPr>
              <a:t>Benarroche</a:t>
            </a:r>
            <a:r>
              <a:rPr lang="es-ES" sz="1400" dirty="0">
                <a:solidFill>
                  <a:schemeClr val="tx1">
                    <a:lumMod val="75000"/>
                    <a:lumOff val="25000"/>
                  </a:schemeClr>
                </a:solidFill>
                <a:latin typeface="Campton-ExtraBold" pitchFamily="2" charset="0"/>
              </a:rPr>
              <a:t> Amado</a:t>
            </a:r>
          </a:p>
        </p:txBody>
      </p:sp>
      <p:sp>
        <p:nvSpPr>
          <p:cNvPr id="30" name="Elipse 29"/>
          <p:cNvSpPr/>
          <p:nvPr/>
        </p:nvSpPr>
        <p:spPr>
          <a:xfrm>
            <a:off x="372282" y="1692400"/>
            <a:ext cx="953405" cy="948335"/>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Elipse 31"/>
          <p:cNvSpPr/>
          <p:nvPr/>
        </p:nvSpPr>
        <p:spPr>
          <a:xfrm>
            <a:off x="364042" y="4271952"/>
            <a:ext cx="953405" cy="948335"/>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Gráfico 6">
            <a:extLst>
              <a:ext uri="{FF2B5EF4-FFF2-40B4-BE49-F238E27FC236}">
                <a16:creationId xmlns:a16="http://schemas.microsoft.com/office/drawing/2014/main" xmlns="" id="{913E4FCE-034F-5648-96C5-AB21642CE2BE}"/>
              </a:ext>
            </a:extLst>
          </p:cNvPr>
          <p:cNvPicPr>
            <a:picLocks noChangeAspect="1"/>
          </p:cNvPicPr>
          <p:nvPr/>
        </p:nvPicPr>
        <p:blipFill>
          <a:blip r:embed="rId6">
            <a:biLevel thresh="75000"/>
            <a:extLst>
              <a:ext uri="{BEBA8EAE-BF5A-486C-A8C5-ECC9F3942E4B}">
                <a14:imgProps xmlns:a14="http://schemas.microsoft.com/office/drawing/2010/main">
                  <a14:imgLayer r:embed="rId7">
                    <a14:imgEffect>
                      <a14:brightnessContrast bright="-40000" contrast="-20000"/>
                    </a14:imgEffect>
                  </a14:imgLayer>
                </a14:imgProps>
              </a:ext>
              <a:ext uri="{96DAC541-7B7A-43D3-8B79-37D633B846F1}">
                <asvg:svgBlip xmlns="" xmlns:asvg="http://schemas.microsoft.com/office/drawing/2016/SVG/main" r:embed="rId8"/>
              </a:ext>
            </a:extLst>
          </a:blip>
          <a:stretch>
            <a:fillRect/>
          </a:stretch>
        </p:blipFill>
        <p:spPr>
          <a:xfrm>
            <a:off x="4404753" y="290190"/>
            <a:ext cx="2034902" cy="589951"/>
          </a:xfrm>
          <a:prstGeom prst="rect">
            <a:avLst/>
          </a:prstGeom>
        </p:spPr>
      </p:pic>
    </p:spTree>
    <p:extLst>
      <p:ext uri="{BB962C8B-B14F-4D97-AF65-F5344CB8AC3E}">
        <p14:creationId xmlns:p14="http://schemas.microsoft.com/office/powerpoint/2010/main" val="101215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86861" y="880141"/>
            <a:ext cx="6052794" cy="5318892"/>
          </a:xfrm>
          <a:prstGeom prst="rect">
            <a:avLst/>
          </a:prstGeom>
        </p:spPr>
        <p:txBody>
          <a:bodyPr wrap="square">
            <a:spAutoFit/>
          </a:bodyPr>
          <a:lstStyle/>
          <a:p>
            <a:pPr>
              <a:lnSpc>
                <a:spcPct val="110000"/>
              </a:lnSpc>
            </a:pPr>
            <a:r>
              <a:rPr lang="es-MX" sz="1200" dirty="0" smtClean="0">
                <a:solidFill>
                  <a:srgbClr val="0070C0"/>
                </a:solidFill>
                <a:latin typeface="Campton-SemiBold" pitchFamily="2" charset="0"/>
              </a:rPr>
              <a:t>CAF</a:t>
            </a:r>
            <a:endParaRPr lang="es-MX" sz="1200" dirty="0">
              <a:latin typeface="Campton-Light" pitchFamily="2" charset="0"/>
            </a:endParaRPr>
          </a:p>
          <a:p>
            <a:pPr>
              <a:lnSpc>
                <a:spcPct val="110000"/>
              </a:lnSpc>
            </a:pPr>
            <a:r>
              <a:rPr lang="es-MX" sz="1200" dirty="0" smtClean="0">
                <a:latin typeface="Campton-Light" pitchFamily="2" charset="0"/>
              </a:rPr>
              <a:t>Promovemos </a:t>
            </a:r>
            <a:r>
              <a:rPr lang="es-MX" sz="1200" dirty="0">
                <a:latin typeface="Campton-Light" pitchFamily="2" charset="0"/>
              </a:rPr>
              <a:t>un modelo de desarrollo sostenible mediante créditos, recursos no reembolsables y apoyo en la estructuración técnica y financiera de proyectos de los sectores público y privado de América Latina. El aporte sobre el desarrollo de la región se refleja en los resultados esperados de nuestras operaciones de crédito e inversiones </a:t>
            </a:r>
            <a:r>
              <a:rPr lang="es-MX" sz="1200" dirty="0" smtClean="0">
                <a:latin typeface="Campton-Light" pitchFamily="2" charset="0"/>
              </a:rPr>
              <a:t>patrimoniales.</a:t>
            </a:r>
          </a:p>
          <a:p>
            <a:pPr>
              <a:lnSpc>
                <a:spcPct val="110000"/>
              </a:lnSpc>
            </a:pPr>
            <a:endParaRPr lang="es-MX" sz="1200" dirty="0">
              <a:latin typeface="Campton-Light" pitchFamily="2" charset="0"/>
            </a:endParaRPr>
          </a:p>
          <a:p>
            <a:pPr>
              <a:lnSpc>
                <a:spcPct val="110000"/>
              </a:lnSpc>
            </a:pPr>
            <a:r>
              <a:rPr lang="es-MX" sz="1200" dirty="0" smtClean="0">
                <a:latin typeface="Campton-Light" pitchFamily="2" charset="0"/>
              </a:rPr>
              <a:t>Desde el 2017 CAF brinda capacitación virtual, con más de 95,000 estudiantes inscriptos, 80 cursos impartidos y actualmente 5 diplomados virtuales.</a:t>
            </a:r>
          </a:p>
          <a:p>
            <a:pPr>
              <a:lnSpc>
                <a:spcPct val="110000"/>
              </a:lnSpc>
            </a:pPr>
            <a:endParaRPr lang="es-MX" sz="1200" dirty="0">
              <a:latin typeface="Campton-Light" pitchFamily="2" charset="0"/>
            </a:endParaRPr>
          </a:p>
          <a:p>
            <a:pPr>
              <a:lnSpc>
                <a:spcPct val="110000"/>
              </a:lnSpc>
            </a:pPr>
            <a:r>
              <a:rPr lang="es-MX" sz="1200" dirty="0" smtClean="0">
                <a:solidFill>
                  <a:srgbClr val="0070C0"/>
                </a:solidFill>
                <a:latin typeface="Campton-SemiBold" pitchFamily="2" charset="0"/>
              </a:rPr>
              <a:t>UCAB</a:t>
            </a:r>
          </a:p>
          <a:p>
            <a:pPr fontAlgn="base">
              <a:lnSpc>
                <a:spcPts val="1700"/>
              </a:lnSpc>
            </a:pPr>
            <a:r>
              <a:rPr lang="es-ES" sz="1200" dirty="0" smtClean="0">
                <a:latin typeface="Campton-Light"/>
              </a:rPr>
              <a:t>Institución educativa destinada a  contribuir </a:t>
            </a:r>
            <a:r>
              <a:rPr lang="es-ES" sz="1200" dirty="0">
                <a:latin typeface="Campton-Light"/>
              </a:rPr>
              <a:t>a la formación integral de la juventud universitaria, en su aspecto personal y comunitario, dentro de la concepción cristiana de la vida</a:t>
            </a:r>
            <a:r>
              <a:rPr lang="es-ES" sz="1200" dirty="0" smtClean="0">
                <a:latin typeface="Campton-Light"/>
              </a:rPr>
              <a:t>.  Así como también se esfuerza </a:t>
            </a:r>
            <a:r>
              <a:rPr lang="es-ES" sz="1200" dirty="0">
                <a:latin typeface="Campton-Light"/>
              </a:rPr>
              <a:t>por acelerar el proceso de desarrollo nacional, creando conciencia de su problemática y promoviendo la voluntad de </a:t>
            </a:r>
            <a:r>
              <a:rPr lang="es-ES" sz="1200" dirty="0" smtClean="0">
                <a:latin typeface="Campton-Light"/>
              </a:rPr>
              <a:t>desarrollo,    a través de </a:t>
            </a:r>
            <a:r>
              <a:rPr lang="es-ES" sz="1200" dirty="0">
                <a:latin typeface="Campton-Light"/>
              </a:rPr>
              <a:t>la promoción de los recursos humanos y particularmente de la juventud, a fin de lograr la promoción de todo el hombre y de todos los hombres.</a:t>
            </a:r>
          </a:p>
          <a:p>
            <a:pPr>
              <a:lnSpc>
                <a:spcPct val="110000"/>
              </a:lnSpc>
            </a:pPr>
            <a:endParaRPr lang="es-MX" sz="1200" dirty="0">
              <a:latin typeface="Campton-Light" pitchFamily="2" charset="0"/>
            </a:endParaRPr>
          </a:p>
          <a:p>
            <a:pPr>
              <a:lnSpc>
                <a:spcPct val="110000"/>
              </a:lnSpc>
            </a:pPr>
            <a:r>
              <a:rPr lang="es-MX" sz="1200" dirty="0" smtClean="0">
                <a:solidFill>
                  <a:srgbClr val="0070C0"/>
                </a:solidFill>
                <a:latin typeface="Campton-Light" pitchFamily="2" charset="0"/>
              </a:rPr>
              <a:t>CEPyG</a:t>
            </a:r>
          </a:p>
          <a:p>
            <a:pPr>
              <a:lnSpc>
                <a:spcPct val="110000"/>
              </a:lnSpc>
            </a:pPr>
            <a:endParaRPr lang="es-MX" sz="1200" dirty="0">
              <a:latin typeface="Campton-Light" pitchFamily="2" charset="0"/>
            </a:endParaRPr>
          </a:p>
          <a:p>
            <a:pPr>
              <a:lnSpc>
                <a:spcPts val="1700"/>
              </a:lnSpc>
            </a:pPr>
            <a:r>
              <a:rPr lang="es-ES" sz="1200" dirty="0" smtClean="0">
                <a:latin typeface="Campton-Light"/>
              </a:rPr>
              <a:t>Es </a:t>
            </a:r>
            <a:r>
              <a:rPr lang="es-ES" sz="1200" dirty="0">
                <a:latin typeface="Campton-Light"/>
              </a:rPr>
              <a:t>una dependencia académica de la Facultad de Derecho de la Universidad Católica Andrés </a:t>
            </a:r>
            <a:r>
              <a:rPr lang="es-ES" sz="1200" dirty="0" smtClean="0">
                <a:latin typeface="Campton-Light"/>
              </a:rPr>
              <a:t>Bello </a:t>
            </a:r>
            <a:r>
              <a:rPr lang="es-ES" sz="1200" dirty="0">
                <a:latin typeface="Campton-Light"/>
              </a:rPr>
              <a:t>fundado el 29 de enero de </a:t>
            </a:r>
            <a:r>
              <a:rPr lang="es-ES" sz="1200" dirty="0" smtClean="0">
                <a:latin typeface="Campton-Light"/>
              </a:rPr>
              <a:t>2013, cuyo propósito  es el de contribuir </a:t>
            </a:r>
            <a:r>
              <a:rPr lang="es-ES" sz="1200" dirty="0">
                <a:latin typeface="Campton-Light"/>
              </a:rPr>
              <a:t>al desarrollo de una cultura ciudadana, así como al mejoramiento de la gestión pública y la gerencia política orientada hacia el fortalecimiento de la gobernabilidad democrática. </a:t>
            </a:r>
            <a:endParaRPr lang="es-MX" sz="1200" dirty="0">
              <a:latin typeface="Campton-Light"/>
            </a:endParaRPr>
          </a:p>
        </p:txBody>
      </p:sp>
      <p:pic>
        <p:nvPicPr>
          <p:cNvPr id="7" name="Gráfico 6">
            <a:extLst>
              <a:ext uri="{FF2B5EF4-FFF2-40B4-BE49-F238E27FC236}">
                <a16:creationId xmlns:a16="http://schemas.microsoft.com/office/drawing/2014/main" xmlns="" id="{913E4FCE-034F-5648-96C5-AB21642CE2BE}"/>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 uri="{96DAC541-7B7A-43D3-8B79-37D633B846F1}">
                <asvg:svgBlip xmlns="" xmlns:asvg="http://schemas.microsoft.com/office/drawing/2016/SVG/main" r:embed="rId7"/>
              </a:ext>
            </a:extLst>
          </a:blip>
          <a:stretch>
            <a:fillRect/>
          </a:stretch>
        </p:blipFill>
        <p:spPr>
          <a:xfrm>
            <a:off x="546852" y="322170"/>
            <a:ext cx="2034902" cy="589951"/>
          </a:xfrm>
          <a:prstGeom prst="rect">
            <a:avLst/>
          </a:prstGeom>
        </p:spPr>
      </p:pic>
    </p:spTree>
    <p:extLst>
      <p:ext uri="{BB962C8B-B14F-4D97-AF65-F5344CB8AC3E}">
        <p14:creationId xmlns:p14="http://schemas.microsoft.com/office/powerpoint/2010/main" val="617492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858000" cy="990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70C0"/>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393" y="3184294"/>
            <a:ext cx="3729203" cy="1243944"/>
          </a:xfrm>
          <a:prstGeom prst="rect">
            <a:avLst/>
          </a:prstGeom>
        </p:spPr>
      </p:pic>
      <p:sp>
        <p:nvSpPr>
          <p:cNvPr id="15" name="Rectángulo 14"/>
          <p:cNvSpPr/>
          <p:nvPr/>
        </p:nvSpPr>
        <p:spPr>
          <a:xfrm>
            <a:off x="471147" y="7723661"/>
            <a:ext cx="5915699" cy="1031051"/>
          </a:xfrm>
          <a:prstGeom prst="rect">
            <a:avLst/>
          </a:prstGeom>
        </p:spPr>
        <p:txBody>
          <a:bodyPr wrap="square">
            <a:spAutoFit/>
          </a:bodyPr>
          <a:lstStyle/>
          <a:p>
            <a:pPr>
              <a:spcBef>
                <a:spcPts val="600"/>
              </a:spcBef>
              <a:spcAft>
                <a:spcPts val="0"/>
              </a:spcAft>
            </a:pPr>
            <a:r>
              <a:rPr lang="es-ES" sz="1400" dirty="0">
                <a:solidFill>
                  <a:schemeClr val="bg1"/>
                </a:solidFill>
                <a:latin typeface="Campton-ExtraBold" pitchFamily="2" charset="0"/>
                <a:ea typeface="Calibri" panose="020F0502020204030204" pitchFamily="34" charset="0"/>
                <a:cs typeface="Calibri" panose="020F0502020204030204" pitchFamily="34" charset="0"/>
              </a:rPr>
              <a:t>Consultas</a:t>
            </a:r>
            <a:endParaRPr lang="es-PE" sz="1400" dirty="0">
              <a:solidFill>
                <a:schemeClr val="bg1"/>
              </a:solidFill>
              <a:latin typeface="Campton-ExtraBold" pitchFamily="2" charset="0"/>
              <a:ea typeface="Calibri" panose="020F0502020204030204" pitchFamily="34" charset="0"/>
              <a:cs typeface="Times New Roman" panose="02020603050405020304" pitchFamily="18" charset="0"/>
            </a:endParaRPr>
          </a:p>
          <a:p>
            <a:pPr>
              <a:spcBef>
                <a:spcPts val="600"/>
              </a:spcBef>
            </a:pPr>
            <a:r>
              <a:rPr lang="es-ES" sz="1400" dirty="0">
                <a:solidFill>
                  <a:schemeClr val="bg1"/>
                </a:solidFill>
                <a:latin typeface="Campton-Light" pitchFamily="2" charset="0"/>
                <a:ea typeface="Calibri" panose="020F0502020204030204" pitchFamily="34" charset="0"/>
                <a:cs typeface="Calibri" panose="020F0502020204030204" pitchFamily="34" charset="0"/>
              </a:rPr>
              <a:t>Ante cualquier consulta sobre temas académicos, registro, pagos, plataforma de aprendizaje, entre otros, escriba a: </a:t>
            </a:r>
            <a:r>
              <a:rPr lang="es-ES" sz="1400" dirty="0" smtClean="0">
                <a:solidFill>
                  <a:schemeClr val="bg1"/>
                </a:solidFill>
                <a:latin typeface="Campton-Light" pitchFamily="2" charset="0"/>
                <a:ea typeface="Calibri" panose="020F0502020204030204" pitchFamily="34" charset="0"/>
                <a:cs typeface="Calibri" panose="020F0502020204030204" pitchFamily="34" charset="0"/>
              </a:rPr>
              <a:t>cursosvirtuales@caf.com coordinacionacademicacepyg@gmail.com</a:t>
            </a:r>
            <a:endParaRPr lang="es-ES" sz="1200" u="sng" dirty="0" smtClean="0">
              <a:solidFill>
                <a:schemeClr val="bg1"/>
              </a:solidFill>
              <a:latin typeface="Campton-Light" pitchFamily="2" charset="0"/>
              <a:ea typeface="Calibri" panose="020F0502020204030204" pitchFamily="34" charset="0"/>
              <a:cs typeface="Calibri" panose="020F0502020204030204" pitchFamily="34" charset="0"/>
            </a:endParaRPr>
          </a:p>
        </p:txBody>
      </p:sp>
      <p:pic>
        <p:nvPicPr>
          <p:cNvPr id="8" name="Imagen 7"/>
          <p:cNvPicPr>
            <a:picLocks noChangeAspect="1"/>
          </p:cNvPicPr>
          <p:nvPr/>
        </p:nvPicPr>
        <p:blipFill>
          <a:blip r:embed="rId3" cstate="print">
            <a:biLevel thresh="25000"/>
            <a:extLst>
              <a:ext uri="{BEBA8EAE-BF5A-486C-A8C5-ECC9F3942E4B}">
                <a14:imgProps xmlns:a14="http://schemas.microsoft.com/office/drawing/2010/main">
                  <a14:imgLayer r:embed="rId4">
                    <a14:imgEffect>
                      <a14:artisticPhotocopy/>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949263" y="4428238"/>
            <a:ext cx="2959462" cy="447665"/>
          </a:xfrm>
          <a:prstGeom prst="rect">
            <a:avLst/>
          </a:prstGeom>
        </p:spPr>
      </p:pic>
      <p:pic>
        <p:nvPicPr>
          <p:cNvPr id="1027" name="Picture 3" descr="C:\Users\equipo\Downloads\cepyg ucab texto blanco 2 72x7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269" y="4652070"/>
            <a:ext cx="2959462" cy="134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31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8435" y="1096142"/>
            <a:ext cx="6050280" cy="1402752"/>
          </a:xfrm>
        </p:spPr>
        <p:txBody>
          <a:bodyPr>
            <a:noAutofit/>
          </a:bodyPr>
          <a:lstStyle/>
          <a:p>
            <a:pPr marL="0" indent="0">
              <a:lnSpc>
                <a:spcPct val="100000"/>
              </a:lnSpc>
              <a:buNone/>
            </a:pPr>
            <a:r>
              <a:rPr lang="es-ES" sz="1400" dirty="0">
                <a:latin typeface="Campton-Light" pitchFamily="2" charset="0"/>
              </a:rPr>
              <a:t>Este </a:t>
            </a:r>
            <a:r>
              <a:rPr lang="es-ES" sz="1400" dirty="0" smtClean="0">
                <a:latin typeface="Campton-Light" pitchFamily="2" charset="0"/>
              </a:rPr>
              <a:t>diplomado ha </a:t>
            </a:r>
            <a:r>
              <a:rPr lang="es-ES" sz="1400" dirty="0">
                <a:latin typeface="Campton-Light" pitchFamily="2" charset="0"/>
              </a:rPr>
              <a:t>sido desarrollado por </a:t>
            </a:r>
            <a:r>
              <a:rPr lang="es-ES" sz="1400" b="1" dirty="0">
                <a:latin typeface="Campton-Light" pitchFamily="2" charset="0"/>
              </a:rPr>
              <a:t>CAF</a:t>
            </a:r>
            <a:r>
              <a:rPr lang="es-ES" sz="1400" dirty="0">
                <a:latin typeface="Campton-Light" pitchFamily="2" charset="0"/>
              </a:rPr>
              <a:t> </a:t>
            </a:r>
            <a:r>
              <a:rPr lang="es-ES" sz="1400" dirty="0" smtClean="0">
                <a:latin typeface="Campton-Light" pitchFamily="2" charset="0"/>
              </a:rPr>
              <a:t>en conjunto con las más prestigiosas universidades de América Latina y el Caribe para </a:t>
            </a:r>
            <a:r>
              <a:rPr lang="es-ES" sz="1400" dirty="0">
                <a:latin typeface="Campton-Light" pitchFamily="2" charset="0"/>
              </a:rPr>
              <a:t>ofrecer una aproximación práctica y aplicada </a:t>
            </a:r>
            <a:r>
              <a:rPr lang="es-ES" sz="1400" dirty="0" smtClean="0">
                <a:latin typeface="Campton-Light" pitchFamily="2" charset="0"/>
              </a:rPr>
              <a:t>de la gobernabilidad y la innovación pública en la región con foco en el liderazgo público transformador. En</a:t>
            </a:r>
            <a:r>
              <a:rPr lang="es-ES" sz="1400" b="1" dirty="0" smtClean="0">
                <a:latin typeface="Campton-Light" pitchFamily="2" charset="0"/>
              </a:rPr>
              <a:t> Venezuela, </a:t>
            </a:r>
            <a:r>
              <a:rPr lang="es-ES" sz="1400" dirty="0" smtClean="0">
                <a:latin typeface="Campton-Light" pitchFamily="2" charset="0"/>
              </a:rPr>
              <a:t>se hace en conjunto con el </a:t>
            </a:r>
            <a:r>
              <a:rPr lang="es-ES" sz="1400" b="1" dirty="0" smtClean="0">
                <a:latin typeface="Campton-Light" pitchFamily="2" charset="0"/>
              </a:rPr>
              <a:t>Centro de Estudios Políticos y de Gobierno de la  Universidad Católica Andrés Bello (UCAB)</a:t>
            </a:r>
            <a:r>
              <a:rPr lang="es-ES" sz="1400" dirty="0" smtClean="0">
                <a:latin typeface="Campton-Light" pitchFamily="2" charset="0"/>
              </a:rPr>
              <a:t>.</a:t>
            </a:r>
            <a:endParaRPr lang="es-ES" sz="1400" b="1" dirty="0">
              <a:latin typeface="Campton-Light" pitchFamily="2" charset="0"/>
            </a:endParaRPr>
          </a:p>
        </p:txBody>
      </p:sp>
      <p:sp>
        <p:nvSpPr>
          <p:cNvPr id="9" name="Rectángulo 8"/>
          <p:cNvSpPr/>
          <p:nvPr/>
        </p:nvSpPr>
        <p:spPr>
          <a:xfrm>
            <a:off x="2702838" y="5308415"/>
            <a:ext cx="3736817" cy="1974580"/>
          </a:xfrm>
          <a:prstGeom prst="rect">
            <a:avLst/>
          </a:prstGeom>
        </p:spPr>
        <p:txBody>
          <a:bodyPr wrap="square">
            <a:spAutoFit/>
          </a:bodyPr>
          <a:lstStyle/>
          <a:p>
            <a:pPr algn="r">
              <a:lnSpc>
                <a:spcPct val="110000"/>
              </a:lnSpc>
            </a:pPr>
            <a:r>
              <a:rPr lang="es-MX" sz="1400" dirty="0" smtClean="0">
                <a:solidFill>
                  <a:schemeClr val="tx1">
                    <a:lumMod val="75000"/>
                    <a:lumOff val="25000"/>
                  </a:schemeClr>
                </a:solidFill>
                <a:latin typeface="Campton-LightItalic" pitchFamily="2" charset="0"/>
              </a:rPr>
              <a:t>“Con </a:t>
            </a:r>
            <a:r>
              <a:rPr lang="es-MX" sz="1400" dirty="0">
                <a:solidFill>
                  <a:schemeClr val="tx1">
                    <a:lumMod val="75000"/>
                    <a:lumOff val="25000"/>
                  </a:schemeClr>
                </a:solidFill>
                <a:latin typeface="Campton-LightItalic" pitchFamily="2" charset="0"/>
              </a:rPr>
              <a:t>este </a:t>
            </a:r>
            <a:r>
              <a:rPr lang="es-MX" sz="1400" dirty="0" smtClean="0">
                <a:solidFill>
                  <a:schemeClr val="tx1">
                    <a:lumMod val="75000"/>
                    <a:lumOff val="25000"/>
                  </a:schemeClr>
                </a:solidFill>
                <a:latin typeface="Campton-LightItalic" pitchFamily="2" charset="0"/>
              </a:rPr>
              <a:t>Programa </a:t>
            </a:r>
            <a:r>
              <a:rPr lang="es-MX" sz="1400" dirty="0">
                <a:solidFill>
                  <a:schemeClr val="tx1">
                    <a:lumMod val="75000"/>
                    <a:lumOff val="25000"/>
                  </a:schemeClr>
                </a:solidFill>
                <a:latin typeface="Campton-LightItalic" pitchFamily="2" charset="0"/>
              </a:rPr>
              <a:t>buscamos contribuir al fortalecimiento institucional mediante la capacitación </a:t>
            </a:r>
            <a:r>
              <a:rPr lang="es-MX" sz="1400" dirty="0" smtClean="0">
                <a:solidFill>
                  <a:schemeClr val="tx1">
                    <a:lumMod val="75000"/>
                    <a:lumOff val="25000"/>
                  </a:schemeClr>
                </a:solidFill>
                <a:latin typeface="Campton-LightItalic" pitchFamily="2" charset="0"/>
              </a:rPr>
              <a:t>de líderes y lideresas de la región, en </a:t>
            </a:r>
            <a:r>
              <a:rPr lang="es-MX" sz="1400" dirty="0">
                <a:solidFill>
                  <a:schemeClr val="tx1">
                    <a:lumMod val="75000"/>
                    <a:lumOff val="25000"/>
                  </a:schemeClr>
                </a:solidFill>
                <a:latin typeface="Campton-LightItalic" pitchFamily="2" charset="0"/>
              </a:rPr>
              <a:t>el desempeño eficaz de sus funciones, desde una perspectiva que procura asegurar un balance apropiado de variables políticas, económicas, sociales, climáticas y de género”. </a:t>
            </a:r>
            <a:endParaRPr lang="es-PE" sz="1400" dirty="0">
              <a:solidFill>
                <a:schemeClr val="tx1">
                  <a:lumMod val="75000"/>
                  <a:lumOff val="25000"/>
                </a:schemeClr>
              </a:solidFill>
              <a:latin typeface="Campton-LightItalic" pitchFamily="2" charset="0"/>
            </a:endParaRPr>
          </a:p>
        </p:txBody>
      </p:sp>
      <p:sp>
        <p:nvSpPr>
          <p:cNvPr id="11" name="CuadroTexto 10"/>
          <p:cNvSpPr txBox="1"/>
          <p:nvPr/>
        </p:nvSpPr>
        <p:spPr>
          <a:xfrm>
            <a:off x="546852" y="6921578"/>
            <a:ext cx="2035604" cy="769441"/>
          </a:xfrm>
          <a:prstGeom prst="rect">
            <a:avLst/>
          </a:prstGeom>
          <a:noFill/>
        </p:spPr>
        <p:txBody>
          <a:bodyPr wrap="square" rtlCol="0">
            <a:spAutoFit/>
          </a:bodyPr>
          <a:lstStyle/>
          <a:p>
            <a:pPr algn="ctr"/>
            <a:r>
              <a:rPr lang="es-ES" sz="1400" dirty="0" smtClean="0">
                <a:solidFill>
                  <a:schemeClr val="tx1">
                    <a:lumMod val="75000"/>
                    <a:lumOff val="25000"/>
                  </a:schemeClr>
                </a:solidFill>
                <a:latin typeface="Campton-ExtraBold" pitchFamily="2" charset="0"/>
              </a:rPr>
              <a:t>Christian </a:t>
            </a:r>
            <a:r>
              <a:rPr lang="es-ES" sz="1400" dirty="0" err="1" smtClean="0">
                <a:solidFill>
                  <a:schemeClr val="tx1">
                    <a:lumMod val="75000"/>
                    <a:lumOff val="25000"/>
                  </a:schemeClr>
                </a:solidFill>
                <a:latin typeface="Campton-ExtraBold" pitchFamily="2" charset="0"/>
              </a:rPr>
              <a:t>Asinelli</a:t>
            </a:r>
            <a:endParaRPr lang="es-ES" sz="1400" dirty="0">
              <a:solidFill>
                <a:schemeClr val="tx1">
                  <a:lumMod val="75000"/>
                  <a:lumOff val="25000"/>
                </a:schemeClr>
              </a:solidFill>
              <a:latin typeface="Campton-ExtraBold" pitchFamily="2" charset="0"/>
            </a:endParaRPr>
          </a:p>
          <a:p>
            <a:pPr algn="ctr"/>
            <a:r>
              <a:rPr lang="es-MX" sz="1000" dirty="0" smtClean="0">
                <a:latin typeface="Campton-Light" pitchFamily="2" charset="0"/>
              </a:rPr>
              <a:t>Vicepresidente Corporativo de </a:t>
            </a:r>
            <a:r>
              <a:rPr lang="es-MX" sz="1000" dirty="0">
                <a:latin typeface="Campton-Light" pitchFamily="2" charset="0"/>
              </a:rPr>
              <a:t>Programación </a:t>
            </a:r>
            <a:r>
              <a:rPr lang="es-MX" sz="1000" dirty="0" smtClean="0">
                <a:latin typeface="Campton-Light" pitchFamily="2" charset="0"/>
              </a:rPr>
              <a:t>Estratégica, CAF</a:t>
            </a:r>
            <a:endParaRPr lang="es-ES" sz="1000" dirty="0">
              <a:latin typeface="Campton-Light" pitchFamily="2" charset="0"/>
            </a:endParaRPr>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5041" y="7938163"/>
            <a:ext cx="618850" cy="618850"/>
          </a:xfrm>
          <a:prstGeom prst="rect">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396" y="7971413"/>
            <a:ext cx="595710" cy="595710"/>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792" y="7893026"/>
            <a:ext cx="709124" cy="709124"/>
          </a:xfrm>
          <a:prstGeom prst="rect">
            <a:avLst/>
          </a:prstGeom>
        </p:spPr>
      </p:pic>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9371" y="7928054"/>
            <a:ext cx="639069" cy="639069"/>
          </a:xfrm>
          <a:prstGeom prst="rect">
            <a:avLst/>
          </a:prstGeom>
        </p:spPr>
      </p:pic>
      <p:sp>
        <p:nvSpPr>
          <p:cNvPr id="16" name="Rectángulo 15"/>
          <p:cNvSpPr/>
          <p:nvPr/>
        </p:nvSpPr>
        <p:spPr>
          <a:xfrm>
            <a:off x="488435" y="7765712"/>
            <a:ext cx="5951220" cy="1970472"/>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C000"/>
              </a:solidFill>
            </a:endParaRPr>
          </a:p>
        </p:txBody>
      </p:sp>
      <p:sp>
        <p:nvSpPr>
          <p:cNvPr id="17" name="CuadroTexto 16"/>
          <p:cNvSpPr txBox="1"/>
          <p:nvPr/>
        </p:nvSpPr>
        <p:spPr>
          <a:xfrm>
            <a:off x="1897570" y="8720851"/>
            <a:ext cx="813792" cy="309266"/>
          </a:xfrm>
          <a:prstGeom prst="rect">
            <a:avLst/>
          </a:prstGeom>
          <a:noFill/>
        </p:spPr>
        <p:txBody>
          <a:bodyPr wrap="square" rtlCol="0">
            <a:spAutoFit/>
          </a:bodyPr>
          <a:lstStyle/>
          <a:p>
            <a:pPr algn="ctr"/>
            <a:r>
              <a:rPr lang="es-ES" sz="1400" dirty="0">
                <a:solidFill>
                  <a:srgbClr val="0070C0"/>
                </a:solidFill>
                <a:latin typeface="Campton-Light" pitchFamily="2" charset="0"/>
              </a:rPr>
              <a:t>INICIO</a:t>
            </a:r>
          </a:p>
        </p:txBody>
      </p:sp>
      <p:sp>
        <p:nvSpPr>
          <p:cNvPr id="18" name="CuadroTexto 17"/>
          <p:cNvSpPr txBox="1"/>
          <p:nvPr/>
        </p:nvSpPr>
        <p:spPr>
          <a:xfrm>
            <a:off x="4000274" y="8721596"/>
            <a:ext cx="1265129" cy="307777"/>
          </a:xfrm>
          <a:prstGeom prst="rect">
            <a:avLst/>
          </a:prstGeom>
          <a:noFill/>
        </p:spPr>
        <p:txBody>
          <a:bodyPr wrap="square" rtlCol="0">
            <a:spAutoFit/>
          </a:bodyPr>
          <a:lstStyle/>
          <a:p>
            <a:r>
              <a:rPr lang="es-ES" sz="1400" dirty="0">
                <a:solidFill>
                  <a:srgbClr val="0070C0"/>
                </a:solidFill>
                <a:latin typeface="Campton-Light" pitchFamily="2" charset="0"/>
              </a:rPr>
              <a:t>DURACIÓN</a:t>
            </a:r>
          </a:p>
        </p:txBody>
      </p:sp>
      <p:sp>
        <p:nvSpPr>
          <p:cNvPr id="19" name="CuadroTexto 18"/>
          <p:cNvSpPr txBox="1"/>
          <p:nvPr/>
        </p:nvSpPr>
        <p:spPr>
          <a:xfrm>
            <a:off x="5415253" y="8721596"/>
            <a:ext cx="874551" cy="307777"/>
          </a:xfrm>
          <a:prstGeom prst="rect">
            <a:avLst/>
          </a:prstGeom>
          <a:noFill/>
        </p:spPr>
        <p:txBody>
          <a:bodyPr wrap="square" rtlCol="0">
            <a:spAutoFit/>
          </a:bodyPr>
          <a:lstStyle/>
          <a:p>
            <a:r>
              <a:rPr lang="es-ES" sz="1400" dirty="0">
                <a:solidFill>
                  <a:srgbClr val="0070C0"/>
                </a:solidFill>
                <a:latin typeface="Campton-Light" pitchFamily="2" charset="0"/>
              </a:rPr>
              <a:t>COSTO</a:t>
            </a:r>
          </a:p>
        </p:txBody>
      </p:sp>
      <p:sp>
        <p:nvSpPr>
          <p:cNvPr id="20" name="CuadroTexto 19"/>
          <p:cNvSpPr txBox="1"/>
          <p:nvPr/>
        </p:nvSpPr>
        <p:spPr>
          <a:xfrm>
            <a:off x="549591" y="8958327"/>
            <a:ext cx="1235038" cy="646331"/>
          </a:xfrm>
          <a:prstGeom prst="rect">
            <a:avLst/>
          </a:prstGeom>
          <a:noFill/>
        </p:spPr>
        <p:txBody>
          <a:bodyPr wrap="square" rtlCol="0">
            <a:spAutoFit/>
          </a:bodyPr>
          <a:lstStyle/>
          <a:p>
            <a:pPr algn="ctr"/>
            <a:r>
              <a:rPr lang="es-ES" sz="1200" dirty="0" smtClean="0">
                <a:latin typeface="Campton-Medium" pitchFamily="2" charset="0"/>
              </a:rPr>
              <a:t>04 de marzo al 2 de mayo 2022</a:t>
            </a:r>
            <a:endParaRPr lang="es-ES" sz="1200" dirty="0">
              <a:latin typeface="Campton-Medium" pitchFamily="2" charset="0"/>
            </a:endParaRPr>
          </a:p>
        </p:txBody>
      </p:sp>
      <p:sp>
        <p:nvSpPr>
          <p:cNvPr id="22" name="CuadroTexto 21"/>
          <p:cNvSpPr txBox="1"/>
          <p:nvPr/>
        </p:nvSpPr>
        <p:spPr>
          <a:xfrm>
            <a:off x="1703084" y="8978844"/>
            <a:ext cx="1208759" cy="461665"/>
          </a:xfrm>
          <a:prstGeom prst="rect">
            <a:avLst/>
          </a:prstGeom>
          <a:noFill/>
        </p:spPr>
        <p:txBody>
          <a:bodyPr wrap="square" rtlCol="0">
            <a:spAutoFit/>
          </a:bodyPr>
          <a:lstStyle/>
          <a:p>
            <a:pPr algn="ctr"/>
            <a:r>
              <a:rPr lang="es-ES" sz="1200" dirty="0" smtClean="0">
                <a:latin typeface="Campton-Medium" pitchFamily="2" charset="0"/>
              </a:rPr>
              <a:t>01 de junio 2022</a:t>
            </a:r>
            <a:endParaRPr lang="es-ES" sz="1200" dirty="0">
              <a:latin typeface="Campton-Medium" pitchFamily="2" charset="0"/>
            </a:endParaRPr>
          </a:p>
        </p:txBody>
      </p:sp>
      <p:sp>
        <p:nvSpPr>
          <p:cNvPr id="23" name="CuadroTexto 22"/>
          <p:cNvSpPr txBox="1"/>
          <p:nvPr/>
        </p:nvSpPr>
        <p:spPr>
          <a:xfrm>
            <a:off x="3812383" y="8978844"/>
            <a:ext cx="1640909" cy="461665"/>
          </a:xfrm>
          <a:prstGeom prst="rect">
            <a:avLst/>
          </a:prstGeom>
          <a:noFill/>
        </p:spPr>
        <p:txBody>
          <a:bodyPr wrap="square" rtlCol="0">
            <a:spAutoFit/>
          </a:bodyPr>
          <a:lstStyle/>
          <a:p>
            <a:pPr algn="ctr"/>
            <a:r>
              <a:rPr lang="es-ES" sz="1200" dirty="0" smtClean="0">
                <a:latin typeface="Campton-Medium" pitchFamily="2" charset="0"/>
              </a:rPr>
              <a:t>6 meses</a:t>
            </a:r>
            <a:endParaRPr lang="es-ES" sz="1200" dirty="0">
              <a:latin typeface="Campton-Medium" pitchFamily="2" charset="0"/>
            </a:endParaRPr>
          </a:p>
          <a:p>
            <a:pPr algn="ctr"/>
            <a:r>
              <a:rPr lang="es-ES" sz="1200" dirty="0" smtClean="0">
                <a:latin typeface="Campton-Medium" pitchFamily="2" charset="0"/>
              </a:rPr>
              <a:t>(160 horas)</a:t>
            </a:r>
            <a:endParaRPr lang="es-ES" sz="1200" dirty="0">
              <a:latin typeface="Campton-Medium" pitchFamily="2" charset="0"/>
            </a:endParaRPr>
          </a:p>
        </p:txBody>
      </p:sp>
      <p:sp>
        <p:nvSpPr>
          <p:cNvPr id="24" name="CuadroTexto 23"/>
          <p:cNvSpPr txBox="1"/>
          <p:nvPr/>
        </p:nvSpPr>
        <p:spPr>
          <a:xfrm>
            <a:off x="5008450" y="8998574"/>
            <a:ext cx="1640909" cy="276999"/>
          </a:xfrm>
          <a:prstGeom prst="rect">
            <a:avLst/>
          </a:prstGeom>
          <a:noFill/>
        </p:spPr>
        <p:txBody>
          <a:bodyPr wrap="square" rtlCol="0">
            <a:spAutoFit/>
          </a:bodyPr>
          <a:lstStyle/>
          <a:p>
            <a:pPr algn="ctr"/>
            <a:r>
              <a:rPr lang="es-ES" sz="1200" dirty="0" smtClean="0">
                <a:latin typeface="Campton-Medium" pitchFamily="2" charset="0"/>
              </a:rPr>
              <a:t>USD 150</a:t>
            </a:r>
            <a:endParaRPr lang="es-ES" sz="1200" dirty="0">
              <a:latin typeface="Campton-Medium" pitchFamily="2" charset="0"/>
            </a:endParaRPr>
          </a:p>
        </p:txBody>
      </p:sp>
      <p:sp>
        <p:nvSpPr>
          <p:cNvPr id="26" name="Elipse 25"/>
          <p:cNvSpPr/>
          <p:nvPr/>
        </p:nvSpPr>
        <p:spPr>
          <a:xfrm>
            <a:off x="711519" y="5217007"/>
            <a:ext cx="1707791" cy="1608546"/>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045616" y="7938163"/>
            <a:ext cx="618850" cy="618850"/>
          </a:xfrm>
          <a:prstGeom prst="rect">
            <a:avLst/>
          </a:prstGeom>
        </p:spPr>
      </p:pic>
      <p:sp>
        <p:nvSpPr>
          <p:cNvPr id="30" name="CuadroTexto 29"/>
          <p:cNvSpPr txBox="1"/>
          <p:nvPr/>
        </p:nvSpPr>
        <p:spPr>
          <a:xfrm>
            <a:off x="2948922" y="8720851"/>
            <a:ext cx="813792" cy="309266"/>
          </a:xfrm>
          <a:prstGeom prst="rect">
            <a:avLst/>
          </a:prstGeom>
          <a:noFill/>
        </p:spPr>
        <p:txBody>
          <a:bodyPr wrap="square" rtlCol="0">
            <a:spAutoFit/>
          </a:bodyPr>
          <a:lstStyle/>
          <a:p>
            <a:pPr algn="ctr"/>
            <a:r>
              <a:rPr lang="es-ES" sz="1400" dirty="0" smtClean="0">
                <a:solidFill>
                  <a:srgbClr val="0070C0"/>
                </a:solidFill>
                <a:latin typeface="Campton-Light" pitchFamily="2" charset="0"/>
              </a:rPr>
              <a:t>FIN</a:t>
            </a:r>
            <a:endParaRPr lang="es-ES" sz="1400" dirty="0">
              <a:solidFill>
                <a:srgbClr val="0070C0"/>
              </a:solidFill>
              <a:latin typeface="Campton-Light" pitchFamily="2" charset="0"/>
            </a:endParaRPr>
          </a:p>
        </p:txBody>
      </p:sp>
      <p:sp>
        <p:nvSpPr>
          <p:cNvPr id="31" name="CuadroTexto 30"/>
          <p:cNvSpPr txBox="1"/>
          <p:nvPr/>
        </p:nvSpPr>
        <p:spPr>
          <a:xfrm>
            <a:off x="2763757" y="8983596"/>
            <a:ext cx="1182568" cy="646331"/>
          </a:xfrm>
          <a:prstGeom prst="rect">
            <a:avLst/>
          </a:prstGeom>
          <a:noFill/>
        </p:spPr>
        <p:txBody>
          <a:bodyPr wrap="square" rtlCol="0">
            <a:spAutoFit/>
          </a:bodyPr>
          <a:lstStyle/>
          <a:p>
            <a:pPr algn="ctr"/>
            <a:r>
              <a:rPr lang="es-ES" sz="1200" dirty="0" smtClean="0">
                <a:latin typeface="Campton-Medium" pitchFamily="2" charset="0"/>
              </a:rPr>
              <a:t>30 de noviembre 2022</a:t>
            </a:r>
            <a:endParaRPr lang="es-ES" sz="1200" dirty="0">
              <a:latin typeface="Campton-Medium" pitchFamily="2" charset="0"/>
            </a:endParaRPr>
          </a:p>
        </p:txBody>
      </p:sp>
      <p:pic>
        <p:nvPicPr>
          <p:cNvPr id="27" name="Gráfico 6">
            <a:extLst>
              <a:ext uri="{FF2B5EF4-FFF2-40B4-BE49-F238E27FC236}">
                <a16:creationId xmlns:a16="http://schemas.microsoft.com/office/drawing/2014/main" xmlns="" id="{913E4FCE-034F-5648-96C5-AB21642CE2BE}"/>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20000"/>
                    </a14:imgEffect>
                  </a14:imgLayer>
                </a14:imgProps>
              </a:ext>
              <a:ext uri="{96DAC541-7B7A-43D3-8B79-37D633B846F1}">
                <asvg:svgBlip xmlns="" xmlns:asvg="http://schemas.microsoft.com/office/drawing/2016/SVG/main" r:embed="rId9"/>
              </a:ext>
            </a:extLst>
          </a:blip>
          <a:stretch>
            <a:fillRect/>
          </a:stretch>
        </p:blipFill>
        <p:spPr>
          <a:xfrm>
            <a:off x="488435" y="206215"/>
            <a:ext cx="2034902" cy="589951"/>
          </a:xfrm>
          <a:prstGeom prst="rect">
            <a:avLst/>
          </a:prstGeom>
        </p:spPr>
      </p:pic>
      <p:sp>
        <p:nvSpPr>
          <p:cNvPr id="2" name="Rectángulo 1"/>
          <p:cNvSpPr/>
          <p:nvPr/>
        </p:nvSpPr>
        <p:spPr>
          <a:xfrm>
            <a:off x="488435" y="2664846"/>
            <a:ext cx="3429000" cy="2211567"/>
          </a:xfrm>
          <a:prstGeom prst="rect">
            <a:avLst/>
          </a:prstGeom>
        </p:spPr>
        <p:txBody>
          <a:bodyPr>
            <a:spAutoFit/>
          </a:bodyPr>
          <a:lstStyle/>
          <a:p>
            <a:pPr>
              <a:lnSpc>
                <a:spcPct val="110000"/>
              </a:lnSpc>
            </a:pPr>
            <a:r>
              <a:rPr lang="es-MX" sz="1400" dirty="0">
                <a:solidFill>
                  <a:srgbClr val="0070C0"/>
                </a:solidFill>
                <a:latin typeface="Campton-LightItalic" pitchFamily="2" charset="0"/>
              </a:rPr>
              <a:t>“Desde CAF entendemos la  gobernabilidad y la innovación pública como el ambiente adecuado para la legitimación de las acciones de gobierno, a través de instituciones con procedimientos y reglas claras, capacidad, eficiencia, transparencia y agilidad de respuesta a las demandas de la ciudadanía”</a:t>
            </a:r>
          </a:p>
        </p:txBody>
      </p:sp>
      <p:sp>
        <p:nvSpPr>
          <p:cNvPr id="28" name="CuadroTexto 27"/>
          <p:cNvSpPr txBox="1"/>
          <p:nvPr/>
        </p:nvSpPr>
        <p:spPr>
          <a:xfrm>
            <a:off x="4037817" y="4388868"/>
            <a:ext cx="2337451" cy="461665"/>
          </a:xfrm>
          <a:prstGeom prst="rect">
            <a:avLst/>
          </a:prstGeom>
          <a:noFill/>
        </p:spPr>
        <p:txBody>
          <a:bodyPr wrap="square" rtlCol="0">
            <a:spAutoFit/>
          </a:bodyPr>
          <a:lstStyle/>
          <a:p>
            <a:pPr algn="ctr"/>
            <a:r>
              <a:rPr lang="es-ES" sz="1400" dirty="0" smtClean="0">
                <a:solidFill>
                  <a:srgbClr val="0070C0"/>
                </a:solidFill>
                <a:latin typeface="Campton-ExtraBold" pitchFamily="2" charset="0"/>
              </a:rPr>
              <a:t>Sergio Díaz-Granados</a:t>
            </a:r>
            <a:endParaRPr lang="es-ES" sz="1400" dirty="0">
              <a:solidFill>
                <a:srgbClr val="0070C0"/>
              </a:solidFill>
              <a:latin typeface="Campton-ExtraBold" pitchFamily="2" charset="0"/>
            </a:endParaRPr>
          </a:p>
          <a:p>
            <a:pPr algn="ctr"/>
            <a:r>
              <a:rPr lang="es-MX" sz="1000" dirty="0" smtClean="0">
                <a:latin typeface="Campton-Light" pitchFamily="2" charset="0"/>
              </a:rPr>
              <a:t>Presidente Ejecutivo, CAF</a:t>
            </a:r>
            <a:endParaRPr lang="es-ES" sz="1000" dirty="0">
              <a:latin typeface="Campton-Light" pitchFamily="2" charset="0"/>
            </a:endParaRPr>
          </a:p>
        </p:txBody>
      </p:sp>
      <p:sp>
        <p:nvSpPr>
          <p:cNvPr id="37" name="Elipse 36"/>
          <p:cNvSpPr/>
          <p:nvPr/>
        </p:nvSpPr>
        <p:spPr>
          <a:xfrm>
            <a:off x="4352646" y="2688312"/>
            <a:ext cx="1707791" cy="1608546"/>
          </a:xfrm>
          <a:prstGeom prst="ellipse">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607317" y="8736985"/>
            <a:ext cx="1117615" cy="307777"/>
          </a:xfrm>
          <a:prstGeom prst="rect">
            <a:avLst/>
          </a:prstGeom>
        </p:spPr>
        <p:txBody>
          <a:bodyPr wrap="none">
            <a:spAutoFit/>
          </a:bodyPr>
          <a:lstStyle/>
          <a:p>
            <a:pPr algn="ctr"/>
            <a:r>
              <a:rPr lang="es-ES" sz="1400" dirty="0">
                <a:solidFill>
                  <a:srgbClr val="0070C0"/>
                </a:solidFill>
                <a:latin typeface="Campton-Light" pitchFamily="2" charset="0"/>
              </a:rPr>
              <a:t>REGISTRO</a:t>
            </a:r>
          </a:p>
        </p:txBody>
      </p:sp>
    </p:spTree>
    <p:extLst>
      <p:ext uri="{BB962C8B-B14F-4D97-AF65-F5344CB8AC3E}">
        <p14:creationId xmlns:p14="http://schemas.microsoft.com/office/powerpoint/2010/main" val="3904523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ángulo 44"/>
          <p:cNvSpPr/>
          <p:nvPr/>
        </p:nvSpPr>
        <p:spPr>
          <a:xfrm>
            <a:off x="250644" y="1168578"/>
            <a:ext cx="6607356" cy="24264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3" name="Marcador de contenido 2"/>
          <p:cNvSpPr>
            <a:spLocks noGrp="1"/>
          </p:cNvSpPr>
          <p:nvPr>
            <p:ph idx="1"/>
          </p:nvPr>
        </p:nvSpPr>
        <p:spPr>
          <a:xfrm>
            <a:off x="1379023" y="6552699"/>
            <a:ext cx="5319311" cy="3189678"/>
          </a:xfrm>
        </p:spPr>
        <p:txBody>
          <a:bodyPr>
            <a:normAutofit lnSpcReduction="10000"/>
          </a:bodyPr>
          <a:lstStyle/>
          <a:p>
            <a:pPr marL="0" indent="0">
              <a:buNone/>
            </a:pPr>
            <a:r>
              <a:rPr lang="es-MX" sz="1400" dirty="0">
                <a:solidFill>
                  <a:srgbClr val="0070C0"/>
                </a:solidFill>
                <a:latin typeface="Campton-SemiBold" pitchFamily="2" charset="0"/>
              </a:rPr>
              <a:t>¿A quién está </a:t>
            </a:r>
            <a:r>
              <a:rPr lang="es-MX" sz="1400" dirty="0" smtClean="0">
                <a:solidFill>
                  <a:srgbClr val="0070C0"/>
                </a:solidFill>
                <a:latin typeface="Campton-SemiBold" pitchFamily="2" charset="0"/>
              </a:rPr>
              <a:t>dirigido?</a:t>
            </a:r>
          </a:p>
          <a:p>
            <a:r>
              <a:rPr lang="es-MX" sz="1400" dirty="0" smtClean="0">
                <a:latin typeface="Campton-Light" pitchFamily="2" charset="0"/>
              </a:rPr>
              <a:t>Autoridades públicas</a:t>
            </a:r>
          </a:p>
          <a:p>
            <a:r>
              <a:rPr lang="es-MX" sz="1400" dirty="0" smtClean="0">
                <a:latin typeface="Campton-Light" pitchFamily="2" charset="0"/>
              </a:rPr>
              <a:t>Equipos técnicos y funcionariado público de gobiernos nacionales o </a:t>
            </a:r>
            <a:r>
              <a:rPr lang="es-MX" sz="1400" dirty="0" err="1" smtClean="0">
                <a:latin typeface="Campton-Light" pitchFamily="2" charset="0"/>
              </a:rPr>
              <a:t>subnacionales</a:t>
            </a:r>
            <a:r>
              <a:rPr lang="es-MX" sz="1400" dirty="0" smtClean="0">
                <a:latin typeface="Campton-Light" pitchFamily="2" charset="0"/>
              </a:rPr>
              <a:t>, encargados del diseño, implementación o evaluación de políticas y programas públicos.</a:t>
            </a:r>
          </a:p>
          <a:p>
            <a:r>
              <a:rPr lang="es-MX" sz="1400" dirty="0" smtClean="0">
                <a:latin typeface="Campton-Light" pitchFamily="2" charset="0"/>
              </a:rPr>
              <a:t>Líderes públicos, sociales, políticos y empresariales.</a:t>
            </a:r>
          </a:p>
          <a:p>
            <a:pPr>
              <a:lnSpc>
                <a:spcPct val="100000"/>
              </a:lnSpc>
            </a:pPr>
            <a:r>
              <a:rPr lang="es-MX" sz="1400" dirty="0" smtClean="0">
                <a:latin typeface="Campton-Light" pitchFamily="2" charset="0"/>
              </a:rPr>
              <a:t>Innovadores públicos.</a:t>
            </a:r>
          </a:p>
          <a:p>
            <a:pPr>
              <a:lnSpc>
                <a:spcPct val="100000"/>
              </a:lnSpc>
            </a:pPr>
            <a:r>
              <a:rPr lang="es-MX" sz="1400" dirty="0" smtClean="0">
                <a:latin typeface="Campton-Light" pitchFamily="2" charset="0"/>
              </a:rPr>
              <a:t>Representantes de </a:t>
            </a:r>
            <a:r>
              <a:rPr lang="es-MX" sz="1400" dirty="0" err="1" smtClean="0">
                <a:latin typeface="Campton-Light" pitchFamily="2" charset="0"/>
              </a:rPr>
              <a:t>ONGs</a:t>
            </a:r>
            <a:r>
              <a:rPr lang="es-MX" sz="1400" dirty="0" smtClean="0">
                <a:latin typeface="Campton-Light" pitchFamily="2" charset="0"/>
              </a:rPr>
              <a:t> y asociaciones civiles..</a:t>
            </a:r>
          </a:p>
          <a:p>
            <a:pPr>
              <a:lnSpc>
                <a:spcPct val="100000"/>
              </a:lnSpc>
            </a:pPr>
            <a:r>
              <a:rPr lang="es-MX" sz="1400" dirty="0" smtClean="0">
                <a:latin typeface="Campton-Light" pitchFamily="2" charset="0"/>
              </a:rPr>
              <a:t>Funcionariado de empresas públicas.</a:t>
            </a:r>
          </a:p>
          <a:p>
            <a:pPr>
              <a:lnSpc>
                <a:spcPct val="100000"/>
              </a:lnSpc>
            </a:pPr>
            <a:r>
              <a:rPr lang="es-MX" sz="1400" dirty="0" smtClean="0">
                <a:latin typeface="Campton-Light" pitchFamily="2" charset="0"/>
              </a:rPr>
              <a:t>Funcionariado de empresas privadas asociadas al sector público.</a:t>
            </a:r>
          </a:p>
          <a:p>
            <a:pPr marL="0" indent="0">
              <a:buNone/>
            </a:pPr>
            <a:endParaRPr lang="es-MX" sz="1400" dirty="0">
              <a:latin typeface="Campton-Light" pitchFamily="2" charset="0"/>
            </a:endParaRPr>
          </a:p>
          <a:p>
            <a:pPr marL="0" indent="0">
              <a:buNone/>
            </a:pPr>
            <a:endParaRPr lang="es-MX" sz="1400" dirty="0">
              <a:latin typeface="Campton-Light" pitchFamily="2" charset="0"/>
            </a:endParaRPr>
          </a:p>
          <a:p>
            <a:pPr marL="0" indent="0">
              <a:buNone/>
            </a:pPr>
            <a:endParaRPr lang="es-ES" sz="1400" dirty="0"/>
          </a:p>
        </p:txBody>
      </p:sp>
      <p:sp>
        <p:nvSpPr>
          <p:cNvPr id="74" name="Rectángulo 73"/>
          <p:cNvSpPr/>
          <p:nvPr/>
        </p:nvSpPr>
        <p:spPr>
          <a:xfrm>
            <a:off x="413292" y="1374242"/>
            <a:ext cx="6134109" cy="1787669"/>
          </a:xfrm>
          <a:prstGeom prst="rect">
            <a:avLst/>
          </a:prstGeom>
        </p:spPr>
        <p:txBody>
          <a:bodyPr wrap="square">
            <a:spAutoFit/>
          </a:bodyPr>
          <a:lstStyle/>
          <a:p>
            <a:pPr defTabSz="685800">
              <a:lnSpc>
                <a:spcPct val="90000"/>
              </a:lnSpc>
              <a:spcBef>
                <a:spcPts val="750"/>
              </a:spcBef>
              <a:spcAft>
                <a:spcPts val="0"/>
              </a:spcAft>
            </a:pPr>
            <a:r>
              <a:rPr lang="es-ES" sz="1500" dirty="0" smtClean="0">
                <a:solidFill>
                  <a:schemeClr val="bg1"/>
                </a:solidFill>
                <a:latin typeface="Campton-SemiBold" pitchFamily="2" charset="0"/>
              </a:rPr>
              <a:t>Objetivo</a:t>
            </a:r>
            <a:endParaRPr lang="es-ES" sz="1500" dirty="0">
              <a:solidFill>
                <a:schemeClr val="bg1"/>
              </a:solidFill>
              <a:effectLst>
                <a:outerShdw blurRad="38100" dist="38100" dir="2700000" algn="tl">
                  <a:srgbClr val="000000">
                    <a:alpha val="43137"/>
                  </a:srgbClr>
                </a:outerShdw>
              </a:effectLst>
              <a:latin typeface="Campton-SemiBold" pitchFamily="2" charset="0"/>
            </a:endParaRPr>
          </a:p>
          <a:p>
            <a:pPr algn="just" defTabSz="685800">
              <a:spcBef>
                <a:spcPts val="750"/>
              </a:spcBef>
            </a:pPr>
            <a:r>
              <a:rPr lang="es-ES" sz="1500" dirty="0" err="1" smtClean="0">
                <a:solidFill>
                  <a:schemeClr val="bg1"/>
                </a:solidFill>
                <a:latin typeface="Campton-Light" pitchFamily="2" charset="0"/>
              </a:rPr>
              <a:t>Fo</a:t>
            </a:r>
            <a:r>
              <a:rPr lang="es-MX" sz="1500" dirty="0" err="1" smtClean="0">
                <a:solidFill>
                  <a:schemeClr val="bg1"/>
                </a:solidFill>
                <a:latin typeface="Campton-Light" pitchFamily="2" charset="0"/>
              </a:rPr>
              <a:t>rtalecer</a:t>
            </a:r>
            <a:r>
              <a:rPr lang="es-MX" sz="1500" dirty="0" smtClean="0">
                <a:solidFill>
                  <a:schemeClr val="bg1"/>
                </a:solidFill>
                <a:latin typeface="Campton-Light" pitchFamily="2" charset="0"/>
              </a:rPr>
              <a:t> </a:t>
            </a:r>
            <a:r>
              <a:rPr lang="es-MX" sz="1500" dirty="0">
                <a:solidFill>
                  <a:schemeClr val="bg1"/>
                </a:solidFill>
                <a:latin typeface="Campton-Light" pitchFamily="2" charset="0"/>
              </a:rPr>
              <a:t>las capacidades y habilidades de líderes y lideresas de América Latina y el Caribe que trabajan en la Administración Pública </a:t>
            </a:r>
            <a:r>
              <a:rPr lang="es-MX" sz="1500" dirty="0" smtClean="0">
                <a:solidFill>
                  <a:schemeClr val="bg1"/>
                </a:solidFill>
                <a:latin typeface="Campton-Light" pitchFamily="2" charset="0"/>
              </a:rPr>
              <a:t>a nivel nacional </a:t>
            </a:r>
            <a:r>
              <a:rPr lang="es-MX" sz="1500" dirty="0">
                <a:solidFill>
                  <a:schemeClr val="bg1"/>
                </a:solidFill>
                <a:latin typeface="Campton-Light" pitchFamily="2" charset="0"/>
              </a:rPr>
              <a:t>y </a:t>
            </a:r>
            <a:r>
              <a:rPr lang="es-MX" sz="1500" dirty="0" smtClean="0">
                <a:solidFill>
                  <a:schemeClr val="bg1"/>
                </a:solidFill>
                <a:latin typeface="Campton-Light" pitchFamily="2" charset="0"/>
              </a:rPr>
              <a:t>subnacional, </a:t>
            </a:r>
            <a:r>
              <a:rPr lang="es-MX" sz="1500" dirty="0">
                <a:solidFill>
                  <a:schemeClr val="bg1"/>
                </a:solidFill>
                <a:latin typeface="Campton-Light" pitchFamily="2" charset="0"/>
              </a:rPr>
              <a:t>sector privado y sociedad civil en innovación pública, gobernabilidad y gestión pública a través de temas estratégicos </a:t>
            </a:r>
            <a:r>
              <a:rPr lang="es-MX" sz="1500" dirty="0" smtClean="0">
                <a:solidFill>
                  <a:schemeClr val="bg1"/>
                </a:solidFill>
                <a:latin typeface="Campton-Light" pitchFamily="2" charset="0"/>
              </a:rPr>
              <a:t>para impulsar </a:t>
            </a:r>
            <a:r>
              <a:rPr lang="es-MX" sz="1500" dirty="0">
                <a:solidFill>
                  <a:schemeClr val="bg1"/>
                </a:solidFill>
                <a:latin typeface="Campton-Light" pitchFamily="2" charset="0"/>
              </a:rPr>
              <a:t>un liderazgo transformador que pueda enfrentar los desafíos actuales y por venir de la región</a:t>
            </a:r>
            <a:r>
              <a:rPr lang="es-MX" sz="1500" dirty="0" smtClean="0">
                <a:solidFill>
                  <a:schemeClr val="bg1"/>
                </a:solidFill>
                <a:latin typeface="Campton-Light" pitchFamily="2" charset="0"/>
              </a:rPr>
              <a:t>.</a:t>
            </a:r>
            <a:endParaRPr lang="es-MX" sz="1500" dirty="0">
              <a:solidFill>
                <a:schemeClr val="bg1"/>
              </a:solidFill>
              <a:latin typeface="Campton-Light" pitchFamily="2" charset="0"/>
            </a:endParaRPr>
          </a:p>
        </p:txBody>
      </p:sp>
      <p:sp>
        <p:nvSpPr>
          <p:cNvPr id="46" name="Marcador de contenido 2"/>
          <p:cNvSpPr txBox="1">
            <a:spLocks/>
          </p:cNvSpPr>
          <p:nvPr/>
        </p:nvSpPr>
        <p:spPr>
          <a:xfrm>
            <a:off x="1376039" y="3908420"/>
            <a:ext cx="5245336" cy="2441945"/>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s-MX" sz="1400" dirty="0" smtClean="0">
                <a:solidFill>
                  <a:srgbClr val="0070C0"/>
                </a:solidFill>
                <a:latin typeface="Campton-SemiBold" pitchFamily="2" charset="0"/>
              </a:rPr>
              <a:t>Enfoque (temas transversales)</a:t>
            </a:r>
          </a:p>
          <a:p>
            <a:pPr marL="342900" indent="-342900">
              <a:lnSpc>
                <a:spcPct val="100000"/>
              </a:lnSpc>
              <a:buFont typeface="+mj-lt"/>
              <a:buAutoNum type="arabicPeriod"/>
            </a:pPr>
            <a:r>
              <a:rPr lang="es-MX" sz="1400" dirty="0">
                <a:latin typeface="Campton-Light" pitchFamily="2" charset="0"/>
              </a:rPr>
              <a:t>Innovación pública,</a:t>
            </a:r>
          </a:p>
          <a:p>
            <a:pPr marL="342900" indent="-342900">
              <a:lnSpc>
                <a:spcPct val="100000"/>
              </a:lnSpc>
              <a:buFont typeface="+mj-lt"/>
              <a:buAutoNum type="arabicPeriod"/>
            </a:pPr>
            <a:r>
              <a:rPr lang="es-MX" sz="1400" dirty="0">
                <a:latin typeface="Campton-Light" pitchFamily="2" charset="0"/>
              </a:rPr>
              <a:t>Govtech</a:t>
            </a:r>
          </a:p>
          <a:p>
            <a:pPr marL="342900" indent="-342900">
              <a:lnSpc>
                <a:spcPct val="100000"/>
              </a:lnSpc>
              <a:buFont typeface="+mj-lt"/>
              <a:buAutoNum type="arabicPeriod"/>
            </a:pPr>
            <a:r>
              <a:rPr lang="es-MX" sz="1400" dirty="0">
                <a:latin typeface="Campton-Light" pitchFamily="2" charset="0"/>
              </a:rPr>
              <a:t>Transformación digital</a:t>
            </a:r>
          </a:p>
          <a:p>
            <a:pPr marL="342900" indent="-342900">
              <a:lnSpc>
                <a:spcPct val="100000"/>
              </a:lnSpc>
              <a:buFont typeface="+mj-lt"/>
              <a:buAutoNum type="arabicPeriod"/>
            </a:pPr>
            <a:r>
              <a:rPr lang="es-MX" sz="1400" dirty="0">
                <a:latin typeface="Campton-Light" pitchFamily="2" charset="0"/>
              </a:rPr>
              <a:t>Género e inclusión social</a:t>
            </a:r>
          </a:p>
          <a:p>
            <a:pPr marL="342900" indent="-342900">
              <a:lnSpc>
                <a:spcPct val="100000"/>
              </a:lnSpc>
              <a:buFont typeface="+mj-lt"/>
              <a:buAutoNum type="arabicPeriod"/>
            </a:pPr>
            <a:r>
              <a:rPr lang="es-MX" sz="1400" dirty="0">
                <a:latin typeface="Campton-Light" pitchFamily="2" charset="0"/>
              </a:rPr>
              <a:t>Metodologías ágiles</a:t>
            </a:r>
          </a:p>
          <a:p>
            <a:pPr marL="342900" indent="-342900">
              <a:lnSpc>
                <a:spcPct val="100000"/>
              </a:lnSpc>
              <a:buFont typeface="+mj-lt"/>
              <a:buAutoNum type="arabicPeriod"/>
            </a:pPr>
            <a:r>
              <a:rPr lang="es-MX" sz="1400" dirty="0">
                <a:latin typeface="Campton-Light" pitchFamily="2" charset="0"/>
              </a:rPr>
              <a:t>Cambio climático</a:t>
            </a:r>
          </a:p>
          <a:p>
            <a:pPr marL="342900" indent="-342900">
              <a:lnSpc>
                <a:spcPct val="100000"/>
              </a:lnSpc>
              <a:buFont typeface="+mj-lt"/>
              <a:buAutoNum type="arabicPeriod"/>
            </a:pPr>
            <a:r>
              <a:rPr lang="es-MX" sz="1400" dirty="0">
                <a:latin typeface="Campton-Light" pitchFamily="2" charset="0"/>
              </a:rPr>
              <a:t>ODS 2030</a:t>
            </a:r>
          </a:p>
          <a:p>
            <a:pPr>
              <a:lnSpc>
                <a:spcPct val="120000"/>
              </a:lnSpc>
            </a:pPr>
            <a:endParaRPr lang="es-MX" sz="1400" dirty="0" smtClean="0">
              <a:solidFill>
                <a:srgbClr val="EE2B61"/>
              </a:solidFill>
              <a:latin typeface="Campton-Light" pitchFamily="2" charset="0"/>
            </a:endParaRPr>
          </a:p>
          <a:p>
            <a:pPr marL="0" indent="0">
              <a:buFont typeface="Arial" panose="020B0604020202020204" pitchFamily="34" charset="0"/>
              <a:buNone/>
            </a:pPr>
            <a:endParaRPr lang="es-MX" sz="1400" dirty="0" smtClean="0">
              <a:latin typeface="Campton-Light" pitchFamily="2" charset="0"/>
            </a:endParaRPr>
          </a:p>
          <a:p>
            <a:pPr marL="0" indent="0">
              <a:buFont typeface="Arial" panose="020B0604020202020204" pitchFamily="34" charset="0"/>
              <a:buNone/>
            </a:pPr>
            <a:endParaRPr lang="es-MX" sz="1400" dirty="0" smtClean="0">
              <a:latin typeface="Campton-Light" pitchFamily="2" charset="0"/>
            </a:endParaRPr>
          </a:p>
          <a:p>
            <a:pPr marL="0" indent="0">
              <a:buFont typeface="Arial" panose="020B0604020202020204" pitchFamily="34" charset="0"/>
              <a:buNone/>
            </a:pPr>
            <a:endParaRPr lang="es-MX" sz="1400" dirty="0" smtClean="0">
              <a:latin typeface="Campton-Light" pitchFamily="2" charset="0"/>
            </a:endParaRPr>
          </a:p>
          <a:p>
            <a:pPr marL="0" indent="0">
              <a:buFont typeface="Arial" panose="020B0604020202020204" pitchFamily="34" charset="0"/>
              <a:buNone/>
            </a:pPr>
            <a:endParaRPr lang="es-ES" sz="1400" dirty="0"/>
          </a:p>
        </p:txBody>
      </p:sp>
      <p:pic>
        <p:nvPicPr>
          <p:cNvPr id="6" name="Gráfico 6">
            <a:extLst>
              <a:ext uri="{FF2B5EF4-FFF2-40B4-BE49-F238E27FC236}">
                <a16:creationId xmlns:a16="http://schemas.microsoft.com/office/drawing/2014/main" xmlns="" id="{913E4FCE-034F-5648-96C5-AB21642CE2BE}"/>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 uri="{96DAC541-7B7A-43D3-8B79-37D633B846F1}">
                <asvg:svgBlip xmlns="" xmlns:asvg="http://schemas.microsoft.com/office/drawing/2016/SVG/main" r:embed="rId4"/>
              </a:ext>
            </a:extLst>
          </a:blip>
          <a:stretch>
            <a:fillRect/>
          </a:stretch>
        </p:blipFill>
        <p:spPr>
          <a:xfrm>
            <a:off x="546852" y="322170"/>
            <a:ext cx="2034902" cy="589951"/>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13292" y="6552699"/>
            <a:ext cx="753890" cy="753890"/>
          </a:xfrm>
          <a:prstGeom prst="rect">
            <a:avLst/>
          </a:prstGeom>
        </p:spPr>
      </p:pic>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293" y="3872143"/>
            <a:ext cx="750008" cy="679827"/>
          </a:xfrm>
          <a:prstGeom prst="rect">
            <a:avLst/>
          </a:prstGeom>
        </p:spPr>
      </p:pic>
    </p:spTree>
    <p:extLst>
      <p:ext uri="{BB962C8B-B14F-4D97-AF65-F5344CB8AC3E}">
        <p14:creationId xmlns:p14="http://schemas.microsoft.com/office/powerpoint/2010/main" val="272811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71419" y="858715"/>
            <a:ext cx="5598610" cy="3970318"/>
          </a:xfrm>
          <a:prstGeom prst="rect">
            <a:avLst/>
          </a:prstGeom>
        </p:spPr>
        <p:txBody>
          <a:bodyPr wrap="square">
            <a:spAutoFit/>
          </a:bodyPr>
          <a:lstStyle/>
          <a:p>
            <a:r>
              <a:rPr lang="es-MX" sz="1400" dirty="0" smtClean="0">
                <a:solidFill>
                  <a:srgbClr val="0070C0"/>
                </a:solidFill>
                <a:latin typeface="Campton-SemiBold" pitchFamily="2" charset="0"/>
              </a:rPr>
              <a:t>Metodología</a:t>
            </a:r>
            <a:endParaRPr lang="es-MX" sz="1400" dirty="0" smtClean="0">
              <a:latin typeface="Campton-Light" pitchFamily="2" charset="0"/>
            </a:endParaRPr>
          </a:p>
          <a:p>
            <a:r>
              <a:rPr lang="es-MX" sz="1400" dirty="0" smtClean="0">
                <a:latin typeface="Campton-Light" pitchFamily="2" charset="0"/>
              </a:rPr>
              <a:t>Este </a:t>
            </a:r>
            <a:r>
              <a:rPr lang="es-MX" sz="1400" dirty="0">
                <a:latin typeface="Campton-Light" pitchFamily="2" charset="0"/>
              </a:rPr>
              <a:t>programa </a:t>
            </a:r>
            <a:r>
              <a:rPr lang="es-MX" sz="1400" dirty="0" smtClean="0">
                <a:latin typeface="Campton-Light" pitchFamily="2" charset="0"/>
              </a:rPr>
              <a:t>de 6 meses de duración se </a:t>
            </a:r>
            <a:r>
              <a:rPr lang="es-MX" sz="1400" dirty="0">
                <a:latin typeface="Campton-Light" pitchFamily="2" charset="0"/>
              </a:rPr>
              <a:t>ofrece en un esquema de capacitación mixto, en el cual CAF ofrece lecciones virtuales </a:t>
            </a:r>
            <a:r>
              <a:rPr lang="es-MX" sz="1400" dirty="0" smtClean="0">
                <a:latin typeface="Campton-Light" pitchFamily="2" charset="0"/>
              </a:rPr>
              <a:t>asincrónicas, foros de debate y charlas magistrales con expertos internacionales, </a:t>
            </a:r>
            <a:r>
              <a:rPr lang="es-MX" sz="1400" dirty="0">
                <a:latin typeface="Campton-Light" pitchFamily="2" charset="0"/>
              </a:rPr>
              <a:t>mientras que </a:t>
            </a:r>
            <a:r>
              <a:rPr lang="es-MX" sz="1400" dirty="0" smtClean="0">
                <a:latin typeface="Campton-Light" pitchFamily="2" charset="0"/>
              </a:rPr>
              <a:t>la UCAB dictará </a:t>
            </a:r>
            <a:r>
              <a:rPr lang="es-MX" sz="1400" dirty="0">
                <a:latin typeface="Campton-Light" pitchFamily="2" charset="0"/>
              </a:rPr>
              <a:t>las clases en formato </a:t>
            </a:r>
            <a:r>
              <a:rPr lang="es-MX" sz="1400" dirty="0" smtClean="0">
                <a:latin typeface="Campton-Light" pitchFamily="2" charset="0"/>
              </a:rPr>
              <a:t>virtual </a:t>
            </a:r>
            <a:r>
              <a:rPr lang="es-MX" sz="1400" dirty="0">
                <a:latin typeface="Campton-Light" pitchFamily="2" charset="0"/>
              </a:rPr>
              <a:t>sincrónico</a:t>
            </a:r>
            <a:r>
              <a:rPr lang="es-MX" sz="1400" dirty="0" smtClean="0">
                <a:latin typeface="Campton-Light" pitchFamily="2" charset="0"/>
              </a:rPr>
              <a:t>.</a:t>
            </a:r>
          </a:p>
          <a:p>
            <a:endParaRPr lang="es-MX" sz="1400" dirty="0">
              <a:latin typeface="Campton-Light" pitchFamily="2" charset="0"/>
            </a:endParaRPr>
          </a:p>
          <a:p>
            <a:r>
              <a:rPr lang="es-MX" sz="1400" dirty="0" smtClean="0">
                <a:latin typeface="Campton-Light" pitchFamily="2" charset="0"/>
              </a:rPr>
              <a:t>El programa se compone de 3 fases en paralelo:</a:t>
            </a:r>
          </a:p>
          <a:p>
            <a:pPr marL="285750" indent="-106363">
              <a:buFont typeface="Arial" panose="020B0604020202020204" pitchFamily="34" charset="0"/>
              <a:buChar char="•"/>
            </a:pPr>
            <a:r>
              <a:rPr lang="es-MX" sz="1400" b="1" dirty="0" smtClean="0">
                <a:latin typeface="Campton-Light" pitchFamily="2" charset="0"/>
              </a:rPr>
              <a:t>FASE 1:</a:t>
            </a:r>
            <a:r>
              <a:rPr lang="es-MX" sz="1400" dirty="0" smtClean="0">
                <a:latin typeface="Campton-Light" pitchFamily="2" charset="0"/>
              </a:rPr>
              <a:t> Capacitación CAF</a:t>
            </a:r>
          </a:p>
          <a:p>
            <a:pPr marL="285750" indent="-106363">
              <a:buFont typeface="Arial" panose="020B0604020202020204" pitchFamily="34" charset="0"/>
              <a:buChar char="•"/>
            </a:pPr>
            <a:r>
              <a:rPr lang="es-MX" sz="1400" b="1" dirty="0" smtClean="0">
                <a:latin typeface="Campton-Light" pitchFamily="2" charset="0"/>
              </a:rPr>
              <a:t>FASE 2: </a:t>
            </a:r>
            <a:r>
              <a:rPr lang="es-MX" sz="1400" dirty="0" smtClean="0">
                <a:latin typeface="Campton-Light" pitchFamily="2" charset="0"/>
              </a:rPr>
              <a:t>Capacitación UCAB</a:t>
            </a:r>
          </a:p>
          <a:p>
            <a:pPr marL="285750" indent="-106363">
              <a:buFont typeface="Arial" panose="020B0604020202020204" pitchFamily="34" charset="0"/>
              <a:buChar char="•"/>
            </a:pPr>
            <a:r>
              <a:rPr lang="es-MX" sz="1400" b="1" dirty="0" smtClean="0">
                <a:latin typeface="Campton-Light" pitchFamily="2" charset="0"/>
              </a:rPr>
              <a:t>FASE 3:</a:t>
            </a:r>
            <a:r>
              <a:rPr lang="es-MX" sz="1400" dirty="0" smtClean="0">
                <a:latin typeface="Campton-Light" pitchFamily="2" charset="0"/>
              </a:rPr>
              <a:t> Laboratorio virtual de proyectos </a:t>
            </a:r>
            <a:r>
              <a:rPr lang="es-MX" sz="1400" i="1" dirty="0" smtClean="0">
                <a:latin typeface="Campton-Light" pitchFamily="2" charset="0"/>
              </a:rPr>
              <a:t>“</a:t>
            </a:r>
            <a:r>
              <a:rPr lang="es-MX" sz="1400" dirty="0" err="1" smtClean="0">
                <a:latin typeface="Campton-Light" pitchFamily="2" charset="0"/>
              </a:rPr>
              <a:t>Design</a:t>
            </a:r>
            <a:r>
              <a:rPr lang="es-MX" sz="1400" dirty="0" smtClean="0">
                <a:latin typeface="Campton-Light" pitchFamily="2" charset="0"/>
              </a:rPr>
              <a:t> </a:t>
            </a:r>
            <a:r>
              <a:rPr lang="es-MX" sz="1400" dirty="0" err="1" smtClean="0">
                <a:latin typeface="Campton-Light" pitchFamily="2" charset="0"/>
              </a:rPr>
              <a:t>Thinking</a:t>
            </a:r>
            <a:r>
              <a:rPr lang="es-MX" sz="1400" dirty="0" smtClean="0">
                <a:latin typeface="Campton-Light" pitchFamily="2" charset="0"/>
              </a:rPr>
              <a:t>”</a:t>
            </a:r>
          </a:p>
          <a:p>
            <a:endParaRPr lang="es-MX" sz="1400" dirty="0">
              <a:latin typeface="Campton-Light" pitchFamily="2" charset="0"/>
            </a:endParaRPr>
          </a:p>
          <a:p>
            <a:r>
              <a:rPr lang="es-MX" sz="1400" dirty="0" smtClean="0">
                <a:latin typeface="Campton-Light" pitchFamily="2" charset="0"/>
              </a:rPr>
              <a:t>Al </a:t>
            </a:r>
            <a:r>
              <a:rPr lang="es-MX" sz="1400" dirty="0">
                <a:latin typeface="Campton-Light" pitchFamily="2" charset="0"/>
              </a:rPr>
              <a:t>final de los 6 meses del programa </a:t>
            </a:r>
            <a:r>
              <a:rPr lang="es-MX" sz="1400" dirty="0" smtClean="0">
                <a:latin typeface="Campton-Light" pitchFamily="2" charset="0"/>
              </a:rPr>
              <a:t>el mejor proyecto del país participará de la </a:t>
            </a:r>
            <a:r>
              <a:rPr lang="es-MX" sz="1400" b="1" dirty="0" smtClean="0">
                <a:latin typeface="Campton-Light" pitchFamily="2" charset="0"/>
              </a:rPr>
              <a:t>FASE 4:</a:t>
            </a:r>
            <a:r>
              <a:rPr lang="es-MX" sz="1400" dirty="0" smtClean="0">
                <a:latin typeface="Campton-Light" pitchFamily="2" charset="0"/>
              </a:rPr>
              <a:t> Incubadora. En esta fase presencial de 1 semana de duración, a realizarse en Washington D.C., se </a:t>
            </a:r>
            <a:r>
              <a:rPr lang="es-MX" sz="1400" dirty="0">
                <a:latin typeface="Campton-Light" pitchFamily="2" charset="0"/>
              </a:rPr>
              <a:t>ayudará a perfeccionar </a:t>
            </a:r>
            <a:r>
              <a:rPr lang="es-MX" sz="1400" dirty="0" smtClean="0">
                <a:latin typeface="Campton-Light" pitchFamily="2" charset="0"/>
              </a:rPr>
              <a:t>e incubar los </a:t>
            </a:r>
            <a:r>
              <a:rPr lang="es-MX" sz="1400" dirty="0">
                <a:latin typeface="Campton-Light" pitchFamily="2" charset="0"/>
              </a:rPr>
              <a:t>mejores proyectos por país, de tal manera en que puedan </a:t>
            </a:r>
            <a:r>
              <a:rPr lang="es-MX" sz="1400" dirty="0" smtClean="0">
                <a:latin typeface="Campton-Light" pitchFamily="2" charset="0"/>
              </a:rPr>
              <a:t>convertirse en proyectos a financiarse y/o implementarse por CAF</a:t>
            </a:r>
            <a:endParaRPr lang="es-MX" sz="1400" dirty="0">
              <a:latin typeface="Campton-Light" pitchFamily="2" charset="0"/>
            </a:endParaRPr>
          </a:p>
        </p:txBody>
      </p:sp>
      <p:sp>
        <p:nvSpPr>
          <p:cNvPr id="3" name="Rectángulo 2"/>
          <p:cNvSpPr/>
          <p:nvPr/>
        </p:nvSpPr>
        <p:spPr>
          <a:xfrm>
            <a:off x="0" y="5044476"/>
            <a:ext cx="6858000" cy="1654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p:cNvPicPr>
            <a:picLocks noChangeAspect="1"/>
          </p:cNvPicPr>
          <p:nvPr/>
        </p:nvPicPr>
        <p:blipFill>
          <a:blip r:embed="rId2"/>
          <a:stretch>
            <a:fillRect/>
          </a:stretch>
        </p:blipFill>
        <p:spPr>
          <a:xfrm>
            <a:off x="221544" y="5114942"/>
            <a:ext cx="6348485" cy="1513982"/>
          </a:xfrm>
          <a:prstGeom prst="rect">
            <a:avLst/>
          </a:prstGeom>
        </p:spPr>
      </p:pic>
      <p:sp>
        <p:nvSpPr>
          <p:cNvPr id="4" name="Rectángulo 3"/>
          <p:cNvSpPr/>
          <p:nvPr/>
        </p:nvSpPr>
        <p:spPr>
          <a:xfrm>
            <a:off x="221544" y="6835855"/>
            <a:ext cx="6622480" cy="2862322"/>
          </a:xfrm>
          <a:prstGeom prst="rect">
            <a:avLst/>
          </a:prstGeom>
        </p:spPr>
        <p:txBody>
          <a:bodyPr wrap="square">
            <a:spAutoFit/>
          </a:bodyPr>
          <a:lstStyle/>
          <a:p>
            <a:pPr marL="179387"/>
            <a:r>
              <a:rPr lang="es-MX" sz="1200" b="1" dirty="0">
                <a:latin typeface="Campton-Light" pitchFamily="2" charset="0"/>
              </a:rPr>
              <a:t>FASE 1:</a:t>
            </a:r>
            <a:r>
              <a:rPr lang="es-MX" sz="1200" dirty="0">
                <a:latin typeface="Campton-Light" pitchFamily="2" charset="0"/>
              </a:rPr>
              <a:t> Capacitación </a:t>
            </a:r>
            <a:r>
              <a:rPr lang="es-MX" sz="1200" dirty="0" smtClean="0">
                <a:latin typeface="Campton-Light" pitchFamily="2" charset="0"/>
              </a:rPr>
              <a:t>CAF</a:t>
            </a:r>
          </a:p>
          <a:p>
            <a:pPr marL="463550" indent="-101600">
              <a:buFont typeface="Arial" panose="020B0604020202020204" pitchFamily="34" charset="0"/>
              <a:buChar char="•"/>
            </a:pPr>
            <a:r>
              <a:rPr lang="es-MX" sz="1200" dirty="0" smtClean="0">
                <a:latin typeface="Campton-Light" pitchFamily="2" charset="0"/>
              </a:rPr>
              <a:t>12 lecciones de 5 horas = 60 horas de aprendizaje</a:t>
            </a:r>
          </a:p>
          <a:p>
            <a:pPr marL="463550" indent="-101600">
              <a:buFont typeface="Arial" panose="020B0604020202020204" pitchFamily="34" charset="0"/>
              <a:buChar char="•"/>
            </a:pPr>
            <a:r>
              <a:rPr lang="es-MX" sz="1200" dirty="0" smtClean="0">
                <a:latin typeface="Campton-Light" pitchFamily="2" charset="0"/>
              </a:rPr>
              <a:t>12 charlas magistrales = 12 horas de aprendizaje</a:t>
            </a:r>
          </a:p>
          <a:p>
            <a:pPr marL="463550" indent="-101600">
              <a:buFont typeface="Arial" panose="020B0604020202020204" pitchFamily="34" charset="0"/>
              <a:buChar char="•"/>
            </a:pPr>
            <a:r>
              <a:rPr lang="es-MX" sz="1200" dirty="0" smtClean="0">
                <a:latin typeface="Campton-Light" pitchFamily="2" charset="0"/>
              </a:rPr>
              <a:t>Foros virtuales de discusión = 12 horas</a:t>
            </a:r>
            <a:endParaRPr lang="es-MX" sz="1200" dirty="0">
              <a:latin typeface="Campton-Light" pitchFamily="2" charset="0"/>
            </a:endParaRPr>
          </a:p>
          <a:p>
            <a:pPr marL="179387"/>
            <a:endParaRPr lang="es-MX" sz="1200" b="1" dirty="0" smtClean="0">
              <a:latin typeface="Campton-Light" pitchFamily="2" charset="0"/>
            </a:endParaRPr>
          </a:p>
          <a:p>
            <a:pPr marL="179387"/>
            <a:r>
              <a:rPr lang="es-MX" sz="1200" b="1" dirty="0" smtClean="0">
                <a:latin typeface="Campton-Light" pitchFamily="2" charset="0"/>
              </a:rPr>
              <a:t>FASE </a:t>
            </a:r>
            <a:r>
              <a:rPr lang="es-MX" sz="1200" b="1" dirty="0">
                <a:latin typeface="Campton-Light" pitchFamily="2" charset="0"/>
              </a:rPr>
              <a:t>2: </a:t>
            </a:r>
            <a:r>
              <a:rPr lang="es-MX" sz="1200" dirty="0">
                <a:latin typeface="Campton-Light" pitchFamily="2" charset="0"/>
              </a:rPr>
              <a:t>Capacitación </a:t>
            </a:r>
            <a:r>
              <a:rPr lang="es-MX" sz="1200" dirty="0" smtClean="0">
                <a:latin typeface="Campton-Light" pitchFamily="2" charset="0"/>
              </a:rPr>
              <a:t>UCAB</a:t>
            </a:r>
          </a:p>
          <a:p>
            <a:pPr marL="463550" indent="-101600">
              <a:buFont typeface="Arial" panose="020B0604020202020204" pitchFamily="34" charset="0"/>
              <a:buChar char="•"/>
            </a:pPr>
            <a:r>
              <a:rPr lang="es-MX" sz="1200" dirty="0" smtClean="0">
                <a:latin typeface="Campton-Light" pitchFamily="2" charset="0"/>
              </a:rPr>
              <a:t>10 lecciones de 5 horas: 50 horas de aprendizaje (vía zoom)</a:t>
            </a:r>
          </a:p>
          <a:p>
            <a:pPr marL="463550" indent="-101600">
              <a:buFont typeface="Arial" panose="020B0604020202020204" pitchFamily="34" charset="0"/>
              <a:buChar char="•"/>
            </a:pPr>
            <a:r>
              <a:rPr lang="es-MX" sz="1200" dirty="0">
                <a:latin typeface="Campton-Light" pitchFamily="2" charset="0"/>
              </a:rPr>
              <a:t> </a:t>
            </a:r>
            <a:r>
              <a:rPr lang="es-MX" sz="1200" dirty="0" smtClean="0">
                <a:latin typeface="Campton-Light" pitchFamily="2" charset="0"/>
              </a:rPr>
              <a:t>Taller/es presencial/es</a:t>
            </a:r>
          </a:p>
          <a:p>
            <a:pPr marL="179387"/>
            <a:endParaRPr lang="es-MX" sz="1200" b="1" dirty="0" smtClean="0">
              <a:latin typeface="Campton-Light" pitchFamily="2" charset="0"/>
            </a:endParaRPr>
          </a:p>
          <a:p>
            <a:pPr marL="179387"/>
            <a:r>
              <a:rPr lang="es-MX" sz="1200" b="1" dirty="0" smtClean="0">
                <a:latin typeface="Campton-Light" pitchFamily="2" charset="0"/>
              </a:rPr>
              <a:t>FASE </a:t>
            </a:r>
            <a:r>
              <a:rPr lang="es-MX" sz="1200" b="1" dirty="0">
                <a:latin typeface="Campton-Light" pitchFamily="2" charset="0"/>
              </a:rPr>
              <a:t>3:</a:t>
            </a:r>
            <a:r>
              <a:rPr lang="es-MX" sz="1200" dirty="0">
                <a:latin typeface="Campton-Light" pitchFamily="2" charset="0"/>
              </a:rPr>
              <a:t> Laboratorio virtual de proyectos </a:t>
            </a:r>
            <a:r>
              <a:rPr lang="es-MX" sz="1200" i="1" dirty="0">
                <a:latin typeface="Campton-Light" pitchFamily="2" charset="0"/>
              </a:rPr>
              <a:t>“</a:t>
            </a:r>
            <a:r>
              <a:rPr lang="es-MX" sz="1200" i="1" dirty="0" err="1">
                <a:latin typeface="Campton-Light" pitchFamily="2" charset="0"/>
              </a:rPr>
              <a:t>Design</a:t>
            </a:r>
            <a:r>
              <a:rPr lang="es-MX" sz="1200" i="1" dirty="0">
                <a:latin typeface="Campton-Light" pitchFamily="2" charset="0"/>
              </a:rPr>
              <a:t> </a:t>
            </a:r>
            <a:r>
              <a:rPr lang="es-MX" sz="1200" i="1" dirty="0" err="1">
                <a:latin typeface="Campton-Light" pitchFamily="2" charset="0"/>
              </a:rPr>
              <a:t>Thinking</a:t>
            </a:r>
            <a:r>
              <a:rPr lang="es-MX" sz="1200" i="1" dirty="0" smtClean="0">
                <a:latin typeface="Campton-Light" pitchFamily="2" charset="0"/>
              </a:rPr>
              <a:t>”</a:t>
            </a:r>
          </a:p>
          <a:p>
            <a:pPr marL="463550" indent="-101600">
              <a:buFont typeface="Arial" panose="020B0604020202020204" pitchFamily="34" charset="0"/>
              <a:buChar char="•"/>
            </a:pPr>
            <a:r>
              <a:rPr lang="es-MX" sz="1200" dirty="0" smtClean="0">
                <a:latin typeface="Campton-Light" pitchFamily="2" charset="0"/>
              </a:rPr>
              <a:t>Trabajo práctico grupal = 21 horas mínimo</a:t>
            </a:r>
          </a:p>
          <a:p>
            <a:pPr marL="180975"/>
            <a:endParaRPr lang="es-MX" sz="1200" b="1" dirty="0" smtClean="0">
              <a:latin typeface="Campton-Light" pitchFamily="2" charset="0"/>
            </a:endParaRPr>
          </a:p>
          <a:p>
            <a:pPr marL="180975"/>
            <a:r>
              <a:rPr lang="es-MX" sz="1200" b="1" dirty="0" smtClean="0">
                <a:latin typeface="Campton-Light" pitchFamily="2" charset="0"/>
              </a:rPr>
              <a:t>TOTAL dedicación </a:t>
            </a:r>
            <a:r>
              <a:rPr lang="es-MX" sz="1200" dirty="0" smtClean="0">
                <a:latin typeface="Campton-Light" pitchFamily="2" charset="0"/>
              </a:rPr>
              <a:t>= 160 horas</a:t>
            </a:r>
          </a:p>
          <a:p>
            <a:pPr marL="180975"/>
            <a:endParaRPr lang="es-MX" sz="1200" dirty="0">
              <a:latin typeface="Campton-Light" pitchFamily="2" charset="0"/>
            </a:endParaRPr>
          </a:p>
          <a:p>
            <a:pPr marL="180975"/>
            <a:r>
              <a:rPr lang="es-MX" sz="1200" b="1" dirty="0" smtClean="0">
                <a:latin typeface="Campton-Light" pitchFamily="2" charset="0"/>
              </a:rPr>
              <a:t>FASE 4: </a:t>
            </a:r>
            <a:r>
              <a:rPr lang="es-MX" sz="1200" dirty="0" smtClean="0">
                <a:latin typeface="Campton-Light" pitchFamily="2" charset="0"/>
              </a:rPr>
              <a:t>Incubadora (taller presencial – mejor proyecto por país)</a:t>
            </a: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376" y="880141"/>
            <a:ext cx="665812" cy="665812"/>
          </a:xfrm>
          <a:prstGeom prst="rect">
            <a:avLst/>
          </a:prstGeom>
        </p:spPr>
      </p:pic>
      <p:pic>
        <p:nvPicPr>
          <p:cNvPr id="48" name="Gráfico 6">
            <a:extLst>
              <a:ext uri="{FF2B5EF4-FFF2-40B4-BE49-F238E27FC236}">
                <a16:creationId xmlns:a16="http://schemas.microsoft.com/office/drawing/2014/main" xmlns="" id="{913E4FCE-034F-5648-96C5-AB21642CE2BE}"/>
              </a:ext>
            </a:extLst>
          </p:cNvPr>
          <p:cNvPicPr>
            <a:picLocks noChangeAspect="1"/>
          </p:cNvPicPr>
          <p:nvPr/>
        </p:nvPicPr>
        <p:blipFill>
          <a:blip r:embed="rId4">
            <a:biLevel thresh="75000"/>
            <a:extLst>
              <a:ext uri="{BEBA8EAE-BF5A-486C-A8C5-ECC9F3942E4B}">
                <a14:imgProps xmlns:a14="http://schemas.microsoft.com/office/drawing/2010/main">
                  <a14:imgLayer r:embed="rId5">
                    <a14:imgEffect>
                      <a14:brightnessContrast bright="-40000" contrast="-20000"/>
                    </a14:imgEffect>
                  </a14:imgLayer>
                </a14:imgProps>
              </a:ext>
              <a:ext uri="{96DAC541-7B7A-43D3-8B79-37D633B846F1}">
                <asvg:svgBlip xmlns="" xmlns:asvg="http://schemas.microsoft.com/office/drawing/2016/SVG/main" r:embed="rId6"/>
              </a:ext>
            </a:extLst>
          </a:blip>
          <a:stretch>
            <a:fillRect/>
          </a:stretch>
        </p:blipFill>
        <p:spPr>
          <a:xfrm>
            <a:off x="221544" y="94247"/>
            <a:ext cx="2034902" cy="589951"/>
          </a:xfrm>
          <a:prstGeom prst="rect">
            <a:avLst/>
          </a:prstGeom>
        </p:spPr>
      </p:pic>
      <p:sp>
        <p:nvSpPr>
          <p:cNvPr id="6" name="CuadroTexto 5"/>
          <p:cNvSpPr txBox="1"/>
          <p:nvPr/>
        </p:nvSpPr>
        <p:spPr>
          <a:xfrm>
            <a:off x="2102678" y="5579053"/>
            <a:ext cx="1197114" cy="461665"/>
          </a:xfrm>
          <a:prstGeom prst="rect">
            <a:avLst/>
          </a:prstGeom>
          <a:solidFill>
            <a:srgbClr val="00ABEF"/>
          </a:solidFill>
        </p:spPr>
        <p:txBody>
          <a:bodyPr wrap="square" rtlCol="0">
            <a:spAutoFit/>
          </a:bodyPr>
          <a:lstStyle/>
          <a:p>
            <a:pPr algn="ctr"/>
            <a:r>
              <a:rPr lang="es-ES" sz="1200" dirty="0" smtClean="0">
                <a:solidFill>
                  <a:schemeClr val="bg1"/>
                </a:solidFill>
                <a:latin typeface="Campton-Light" pitchFamily="2" charset="0"/>
              </a:rPr>
              <a:t>Capacitación UCAB</a:t>
            </a:r>
            <a:endParaRPr lang="es-ES" sz="1200" dirty="0">
              <a:solidFill>
                <a:schemeClr val="bg1"/>
              </a:solidFill>
              <a:latin typeface="Campton-Light" pitchFamily="2" charset="0"/>
            </a:endParaRPr>
          </a:p>
        </p:txBody>
      </p:sp>
    </p:spTree>
    <p:extLst>
      <p:ext uri="{BB962C8B-B14F-4D97-AF65-F5344CB8AC3E}">
        <p14:creationId xmlns:p14="http://schemas.microsoft.com/office/powerpoint/2010/main" val="1764880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843830367"/>
              </p:ext>
            </p:extLst>
          </p:nvPr>
        </p:nvGraphicFramePr>
        <p:xfrm>
          <a:off x="232660" y="2396757"/>
          <a:ext cx="6390789" cy="6938274"/>
        </p:xfrm>
        <a:graphic>
          <a:graphicData uri="http://schemas.openxmlformats.org/drawingml/2006/table">
            <a:tbl>
              <a:tblPr firstRow="1" bandRow="1">
                <a:tableStyleId>{2D5ABB26-0587-4C30-8999-92F81FD0307C}</a:tableStyleId>
              </a:tblPr>
              <a:tblGrid>
                <a:gridCol w="1406411">
                  <a:extLst>
                    <a:ext uri="{9D8B030D-6E8A-4147-A177-3AD203B41FA5}">
                      <a16:colId xmlns:a16="http://schemas.microsoft.com/office/drawing/2014/main" xmlns="" val="1611502272"/>
                    </a:ext>
                  </a:extLst>
                </a:gridCol>
                <a:gridCol w="2357718">
                  <a:extLst>
                    <a:ext uri="{9D8B030D-6E8A-4147-A177-3AD203B41FA5}">
                      <a16:colId xmlns:a16="http://schemas.microsoft.com/office/drawing/2014/main" xmlns="" val="3831259713"/>
                    </a:ext>
                  </a:extLst>
                </a:gridCol>
                <a:gridCol w="2626660">
                  <a:extLst>
                    <a:ext uri="{9D8B030D-6E8A-4147-A177-3AD203B41FA5}">
                      <a16:colId xmlns:a16="http://schemas.microsoft.com/office/drawing/2014/main" xmlns="" val="2721918496"/>
                    </a:ext>
                  </a:extLst>
                </a:gridCol>
              </a:tblGrid>
              <a:tr h="367101">
                <a:tc>
                  <a:txBody>
                    <a:bodyPr/>
                    <a:lstStyle/>
                    <a:p>
                      <a:endParaRPr lang="es-ES" dirty="0">
                        <a:latin typeface="Campton-Light" pitchFamily="2" charset="0"/>
                      </a:endParaRPr>
                    </a:p>
                  </a:txBody>
                  <a:tcPr/>
                </a:tc>
                <a:tc>
                  <a:txBody>
                    <a:bodyPr/>
                    <a:lstStyle/>
                    <a:p>
                      <a:pPr algn="ctr"/>
                      <a:r>
                        <a:rPr lang="es-ES" dirty="0" smtClean="0">
                          <a:latin typeface="Campton-SemiBold" pitchFamily="2" charset="0"/>
                        </a:rPr>
                        <a:t>CAF</a:t>
                      </a:r>
                      <a:endParaRPr lang="es-ES" dirty="0">
                        <a:latin typeface="Campton-SemiBold" pitchFamily="2" charset="0"/>
                      </a:endParaRPr>
                    </a:p>
                  </a:txBody>
                  <a:tcPr/>
                </a:tc>
                <a:tc>
                  <a:txBody>
                    <a:bodyPr/>
                    <a:lstStyle/>
                    <a:p>
                      <a:pPr algn="ctr"/>
                      <a:r>
                        <a:rPr lang="es-ES" dirty="0" smtClean="0">
                          <a:latin typeface="Campton-SemiBold" pitchFamily="2" charset="0"/>
                        </a:rPr>
                        <a:t>UCAB</a:t>
                      </a:r>
                      <a:endParaRPr lang="es-ES" dirty="0">
                        <a:latin typeface="Campton-SemiBold" pitchFamily="2" charset="0"/>
                      </a:endParaRPr>
                    </a:p>
                  </a:txBody>
                  <a:tcPr/>
                </a:tc>
                <a:extLst>
                  <a:ext uri="{0D108BD9-81ED-4DB2-BD59-A6C34878D82A}">
                    <a16:rowId xmlns:a16="http://schemas.microsoft.com/office/drawing/2014/main" xmlns="" val="617644442"/>
                  </a:ext>
                </a:extLst>
              </a:tr>
              <a:tr h="853550">
                <a:tc row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MX" sz="1200" b="0" dirty="0" smtClean="0">
                          <a:effectLst/>
                          <a:latin typeface="Campton-Medium" pitchFamily="2" charset="0"/>
                        </a:rPr>
                        <a:t>Módulo 1: Sociedad, Economía y Política en Transformación</a:t>
                      </a:r>
                    </a:p>
                    <a:p>
                      <a:endParaRPr lang="es-ES" sz="1200" dirty="0">
                        <a:latin typeface="Campton-Light" pitchFamily="2" charset="0"/>
                      </a:endParaRPr>
                    </a:p>
                  </a:txBody>
                  <a:tcPr/>
                </a:tc>
                <a:tc>
                  <a:txBody>
                    <a:bodyPr/>
                    <a:lstStyle/>
                    <a:p>
                      <a:pPr rtl="0" fontAlgn="b"/>
                      <a:r>
                        <a:rPr lang="es-MX" sz="1200" dirty="0" smtClean="0">
                          <a:effectLst/>
                          <a:latin typeface="Campton-Light" pitchFamily="2" charset="0"/>
                        </a:rPr>
                        <a:t>1. Contexto </a:t>
                      </a:r>
                      <a:r>
                        <a:rPr lang="es-MX" sz="1200" dirty="0">
                          <a:effectLst/>
                          <a:latin typeface="Campton-Light" pitchFamily="2" charset="0"/>
                        </a:rPr>
                        <a:t>sociopolítico en América Latina: desafíos y escenarios para la pos-pandemia</a:t>
                      </a:r>
                    </a:p>
                  </a:txBody>
                  <a:tcPr marL="22860" marR="22860" marT="15240" marB="15240"/>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s-MX" sz="1200" dirty="0" smtClean="0">
                          <a:effectLst/>
                          <a:latin typeface="Campton-Light" pitchFamily="2" charset="0"/>
                        </a:rPr>
                        <a:t>5. Ciencias del comportamiento aplicadas a la gestión pública</a:t>
                      </a:r>
                      <a:endParaRPr lang="es-MX" sz="1200" dirty="0">
                        <a:effectLst/>
                        <a:latin typeface="Campton-Light" pitchFamily="2" charset="0"/>
                      </a:endParaRPr>
                    </a:p>
                  </a:txBody>
                  <a:tcPr marL="22860" marR="22860" marT="15240" marB="15240"/>
                </a:tc>
                <a:extLst>
                  <a:ext uri="{0D108BD9-81ED-4DB2-BD59-A6C34878D82A}">
                    <a16:rowId xmlns:a16="http://schemas.microsoft.com/office/drawing/2014/main" xmlns="" val="2327335641"/>
                  </a:ext>
                </a:extLst>
              </a:tr>
              <a:tr h="522514">
                <a:tc vMerge="1">
                  <a:txBody>
                    <a:bodyPr/>
                    <a:lstStyle/>
                    <a:p>
                      <a:endParaRPr lang="es-ES" sz="1200" dirty="0">
                        <a:latin typeface="Campton-Light" pitchFamily="2" charset="0"/>
                      </a:endParaRPr>
                    </a:p>
                  </a:txBody>
                  <a:tcPr/>
                </a:tc>
                <a:tc>
                  <a:txBody>
                    <a:bodyPr/>
                    <a:lstStyle/>
                    <a:p>
                      <a:pPr rtl="0" fontAlgn="b"/>
                      <a:r>
                        <a:rPr lang="es-PE" sz="1200" dirty="0" smtClean="0">
                          <a:effectLst/>
                          <a:latin typeface="Campton-Light" pitchFamily="2" charset="0"/>
                        </a:rPr>
                        <a:t>2. Sociedades </a:t>
                      </a:r>
                      <a:r>
                        <a:rPr lang="es-PE" sz="1200" dirty="0">
                          <a:effectLst/>
                          <a:latin typeface="Campton-Light" pitchFamily="2" charset="0"/>
                        </a:rPr>
                        <a:t>en transformación</a:t>
                      </a:r>
                    </a:p>
                  </a:txBody>
                  <a:tcPr marL="22860" marR="22860" marT="15240" marB="15240"/>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s-MX" sz="1200" dirty="0" smtClean="0">
                          <a:effectLst/>
                          <a:latin typeface="Campton-Light" pitchFamily="2" charset="0"/>
                        </a:rPr>
                        <a:t>6. Gestión y comunicación del riesgo</a:t>
                      </a:r>
                    </a:p>
                  </a:txBody>
                  <a:tcPr marL="22860" marR="22860" marT="15240" marB="15240"/>
                </a:tc>
                <a:extLst>
                  <a:ext uri="{0D108BD9-81ED-4DB2-BD59-A6C34878D82A}">
                    <a16:rowId xmlns:a16="http://schemas.microsoft.com/office/drawing/2014/main" xmlns="" val="3997189677"/>
                  </a:ext>
                </a:extLst>
              </a:tr>
              <a:tr h="502418">
                <a:tc vMerge="1">
                  <a:txBody>
                    <a:bodyPr/>
                    <a:lstStyle/>
                    <a:p>
                      <a:endParaRPr lang="es-ES" sz="1200">
                        <a:latin typeface="Campton-Light" pitchFamily="2" charset="0"/>
                      </a:endParaRPr>
                    </a:p>
                  </a:txBody>
                  <a:tcPr/>
                </a:tc>
                <a:tc>
                  <a:txBody>
                    <a:bodyPr/>
                    <a:lstStyle/>
                    <a:p>
                      <a:pPr rtl="0" fontAlgn="b"/>
                      <a:r>
                        <a:rPr lang="es-MX" sz="1200" dirty="0" smtClean="0">
                          <a:effectLst/>
                          <a:latin typeface="Campton-Light" pitchFamily="2" charset="0"/>
                        </a:rPr>
                        <a:t>3. Revolución </a:t>
                      </a:r>
                      <a:r>
                        <a:rPr lang="es-MX" sz="1200" dirty="0">
                          <a:effectLst/>
                          <a:latin typeface="Campton-Light" pitchFamily="2" charset="0"/>
                        </a:rPr>
                        <a:t>digital e Innovación pública</a:t>
                      </a:r>
                    </a:p>
                  </a:txBody>
                  <a:tcPr marL="22860" marR="22860" marT="15240" marB="15240"/>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s-PE" sz="1200" dirty="0" smtClean="0">
                          <a:effectLst/>
                          <a:latin typeface="Campton-Light" pitchFamily="2" charset="0"/>
                        </a:rPr>
                        <a:t>7. Transformación organizacional y liderazgo</a:t>
                      </a:r>
                    </a:p>
                    <a:p>
                      <a:pPr algn="l" rtl="0" fontAlgn="b"/>
                      <a:endParaRPr lang="es-PE" sz="1200" dirty="0">
                        <a:effectLst/>
                        <a:latin typeface="Campton-Light" pitchFamily="2" charset="0"/>
                      </a:endParaRPr>
                    </a:p>
                  </a:txBody>
                  <a:tcPr marL="22860" marR="22860" marT="15240" marB="15240"/>
                </a:tc>
                <a:extLst>
                  <a:ext uri="{0D108BD9-81ED-4DB2-BD59-A6C34878D82A}">
                    <a16:rowId xmlns:a16="http://schemas.microsoft.com/office/drawing/2014/main" xmlns="" val="3593304428"/>
                  </a:ext>
                </a:extLst>
              </a:tr>
              <a:tr h="262211">
                <a:tc vMerge="1">
                  <a:txBody>
                    <a:bodyPr/>
                    <a:lstStyle/>
                    <a:p>
                      <a:endParaRPr lang="es-ES" sz="1200" kern="1200" dirty="0">
                        <a:solidFill>
                          <a:schemeClr val="tx1"/>
                        </a:solidFill>
                        <a:effectLst/>
                        <a:latin typeface="Campton-Light" pitchFamily="2" charset="0"/>
                        <a:ea typeface="+mn-ea"/>
                        <a:cs typeface="+mn-cs"/>
                      </a:endParaRPr>
                    </a:p>
                  </a:txBody>
                  <a:tcPr/>
                </a:tc>
                <a:tc>
                  <a:txBody>
                    <a:bodyPr/>
                    <a:lstStyle/>
                    <a:p>
                      <a:pPr rtl="0" fontAlgn="b"/>
                      <a:r>
                        <a:rPr lang="es-PE" sz="1200" kern="1200" dirty="0" smtClean="0">
                          <a:solidFill>
                            <a:schemeClr val="tx1"/>
                          </a:solidFill>
                          <a:effectLst/>
                          <a:latin typeface="Campton-Light" pitchFamily="2" charset="0"/>
                          <a:ea typeface="+mn-ea"/>
                          <a:cs typeface="+mn-cs"/>
                        </a:rPr>
                        <a:t>4. Lucha </a:t>
                      </a:r>
                      <a:r>
                        <a:rPr lang="es-PE" sz="1200" kern="1200" dirty="0">
                          <a:solidFill>
                            <a:schemeClr val="tx1"/>
                          </a:solidFill>
                          <a:effectLst/>
                          <a:latin typeface="Campton-Light" pitchFamily="2" charset="0"/>
                          <a:ea typeface="+mn-ea"/>
                          <a:cs typeface="+mn-cs"/>
                        </a:rPr>
                        <a:t>contra la corrupción</a:t>
                      </a:r>
                    </a:p>
                  </a:txBody>
                  <a:tcPr marL="22860" marR="22860" marT="15240" marB="15240"/>
                </a:tc>
                <a:tc>
                  <a:txBody>
                    <a:bodyPr/>
                    <a:lstStyle/>
                    <a:p>
                      <a:pPr algn="l" rtl="0" fontAlgn="b"/>
                      <a:r>
                        <a:rPr lang="es-PE" sz="1200" dirty="0" smtClean="0">
                          <a:effectLst/>
                          <a:latin typeface="Campton-Light" pitchFamily="2" charset="0"/>
                        </a:rPr>
                        <a:t>8. Laboratorios de Innovación</a:t>
                      </a:r>
                      <a:endParaRPr lang="es-PE" sz="1200" dirty="0">
                        <a:effectLst/>
                        <a:latin typeface="Campton-Light" pitchFamily="2" charset="0"/>
                      </a:endParaRPr>
                    </a:p>
                  </a:txBody>
                  <a:tcPr marL="22860" marR="22860" marT="15240" marB="15240"/>
                </a:tc>
                <a:extLst>
                  <a:ext uri="{0D108BD9-81ED-4DB2-BD59-A6C34878D82A}">
                    <a16:rowId xmlns:a16="http://schemas.microsoft.com/office/drawing/2014/main" xmlns="" val="352947518"/>
                  </a:ext>
                </a:extLst>
              </a:tr>
              <a:tr h="367101">
                <a:tc>
                  <a:txBody>
                    <a:bodyPr/>
                    <a:lstStyle/>
                    <a:p>
                      <a:pPr marL="0" algn="l" defTabSz="685800" rtl="0" eaLnBrk="1" fontAlgn="b" latinLnBrk="0" hangingPunct="1"/>
                      <a:endParaRPr lang="es-ES" sz="1200" kern="1200" dirty="0">
                        <a:solidFill>
                          <a:schemeClr val="tx1"/>
                        </a:solidFill>
                        <a:effectLst/>
                        <a:latin typeface="Campton-Light" pitchFamily="2" charset="0"/>
                        <a:ea typeface="+mn-ea"/>
                        <a:cs typeface="+mn-cs"/>
                      </a:endParaRPr>
                    </a:p>
                  </a:txBody>
                  <a:tcPr/>
                </a:tc>
                <a:tc>
                  <a:txBody>
                    <a:bodyPr/>
                    <a:lstStyle/>
                    <a:p>
                      <a:pPr marL="0" indent="0" algn="l" defTabSz="685800" rtl="0" eaLnBrk="1" fontAlgn="b" latinLnBrk="0" hangingPunct="1"/>
                      <a:endParaRPr lang="es-ES" sz="1200" kern="1200" dirty="0">
                        <a:solidFill>
                          <a:schemeClr val="tx1"/>
                        </a:solidFill>
                        <a:effectLst/>
                        <a:latin typeface="Campton-Light" pitchFamily="2" charset="0"/>
                        <a:ea typeface="+mn-ea"/>
                        <a:cs typeface="+mn-cs"/>
                      </a:endParaRPr>
                    </a:p>
                  </a:txBody>
                  <a:tcPr/>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Campton-Light" pitchFamily="2" charset="0"/>
                        <a:ea typeface="+mn-ea"/>
                        <a:cs typeface="+mn-cs"/>
                      </a:endParaRPr>
                    </a:p>
                  </a:txBody>
                  <a:tcPr/>
                </a:tc>
                <a:extLst>
                  <a:ext uri="{0D108BD9-81ED-4DB2-BD59-A6C34878D82A}">
                    <a16:rowId xmlns:a16="http://schemas.microsoft.com/office/drawing/2014/main" xmlns="" val="2422263654"/>
                  </a:ext>
                </a:extLst>
              </a:tr>
              <a:tr h="501797">
                <a:tc row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1200" b="0" kern="1200" dirty="0" smtClean="0">
                          <a:solidFill>
                            <a:schemeClr val="tx1"/>
                          </a:solidFill>
                          <a:effectLst/>
                          <a:latin typeface="Campton-Medium" pitchFamily="2" charset="0"/>
                          <a:ea typeface="+mn-ea"/>
                          <a:cs typeface="+mn-cs"/>
                        </a:rPr>
                        <a:t>Módulo 2: Gobernabilidad y gerencia política</a:t>
                      </a:r>
                      <a:endParaRPr lang="es-ES" sz="1200" b="0" kern="1200" dirty="0">
                        <a:solidFill>
                          <a:schemeClr val="tx1"/>
                        </a:solidFill>
                        <a:effectLst/>
                        <a:latin typeface="Campton-Medium" pitchFamily="2" charset="0"/>
                        <a:ea typeface="+mn-ea"/>
                        <a:cs typeface="+mn-cs"/>
                      </a:endParaRPr>
                    </a:p>
                  </a:txBody>
                  <a:tcPr/>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s-PE" sz="1200" kern="1200" dirty="0" smtClean="0">
                          <a:solidFill>
                            <a:schemeClr val="tx1"/>
                          </a:solidFill>
                          <a:effectLst/>
                          <a:latin typeface="Campton-Light" pitchFamily="2" charset="0"/>
                          <a:ea typeface="+mn-ea"/>
                          <a:cs typeface="+mn-cs"/>
                        </a:rPr>
                        <a:t>1. Estado </a:t>
                      </a:r>
                      <a:r>
                        <a:rPr lang="es-PE" sz="1200" kern="1200" dirty="0">
                          <a:solidFill>
                            <a:schemeClr val="tx1"/>
                          </a:solidFill>
                          <a:effectLst/>
                          <a:latin typeface="Campton-Light" pitchFamily="2" charset="0"/>
                          <a:ea typeface="+mn-ea"/>
                          <a:cs typeface="+mn-cs"/>
                        </a:rPr>
                        <a:t>Abierto</a:t>
                      </a:r>
                    </a:p>
                  </a:txBody>
                  <a:tcPr marL="22860" marR="22860" marT="15240" marB="15240"/>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Campton-Light" pitchFamily="2" charset="0"/>
                          <a:ea typeface="+mn-ea"/>
                          <a:cs typeface="+mn-cs"/>
                        </a:rPr>
                        <a:t>5. Resolución </a:t>
                      </a:r>
                      <a:r>
                        <a:rPr lang="es-MX" sz="1200" kern="1200" dirty="0">
                          <a:solidFill>
                            <a:schemeClr val="tx1"/>
                          </a:solidFill>
                          <a:effectLst/>
                          <a:latin typeface="Campton-Light" pitchFamily="2" charset="0"/>
                          <a:ea typeface="+mn-ea"/>
                          <a:cs typeface="+mn-cs"/>
                        </a:rPr>
                        <a:t>de conflictos y construcción de consensos</a:t>
                      </a:r>
                    </a:p>
                  </a:txBody>
                  <a:tcPr marL="22860" marR="22860" marT="15240" marB="15240"/>
                </a:tc>
                <a:extLst>
                  <a:ext uri="{0D108BD9-81ED-4DB2-BD59-A6C34878D82A}">
                    <a16:rowId xmlns:a16="http://schemas.microsoft.com/office/drawing/2014/main" xmlns="" val="2451076213"/>
                  </a:ext>
                </a:extLst>
              </a:tr>
              <a:tr h="487394">
                <a:tc vMerge="1">
                  <a:txBody>
                    <a:bodyPr/>
                    <a:lstStyle/>
                    <a:p>
                      <a:endParaRPr lang="es-ES" dirty="0">
                        <a:latin typeface="Campton-Light" pitchFamily="2" charset="0"/>
                      </a:endParaRPr>
                    </a:p>
                  </a:txBody>
                  <a:tcPr/>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s-PE" sz="1200" kern="1200" dirty="0" smtClean="0">
                          <a:solidFill>
                            <a:schemeClr val="tx1"/>
                          </a:solidFill>
                          <a:effectLst/>
                          <a:latin typeface="Campton-Light" pitchFamily="2" charset="0"/>
                          <a:ea typeface="+mn-ea"/>
                          <a:cs typeface="+mn-cs"/>
                        </a:rPr>
                        <a:t>2. Govtech</a:t>
                      </a:r>
                      <a:endParaRPr lang="es-PE" sz="1200" kern="1200" dirty="0">
                        <a:solidFill>
                          <a:schemeClr val="tx1"/>
                        </a:solidFill>
                        <a:effectLst/>
                        <a:latin typeface="Campton-Light" pitchFamily="2" charset="0"/>
                        <a:ea typeface="+mn-ea"/>
                        <a:cs typeface="+mn-cs"/>
                      </a:endParaRPr>
                    </a:p>
                  </a:txBody>
                  <a:tcPr marL="22860" marR="22860" marT="15240" marB="15240"/>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Campton-Light" pitchFamily="2" charset="0"/>
                          <a:ea typeface="+mn-ea"/>
                          <a:cs typeface="+mn-cs"/>
                        </a:rPr>
                        <a:t>6. Comunicación </a:t>
                      </a:r>
                      <a:r>
                        <a:rPr lang="es-MX" sz="1200" kern="1200" dirty="0">
                          <a:solidFill>
                            <a:schemeClr val="tx1"/>
                          </a:solidFill>
                          <a:effectLst/>
                          <a:latin typeface="Campton-Light" pitchFamily="2" charset="0"/>
                          <a:ea typeface="+mn-ea"/>
                          <a:cs typeface="+mn-cs"/>
                        </a:rPr>
                        <a:t>estratégica y movilización de bases</a:t>
                      </a:r>
                    </a:p>
                  </a:txBody>
                  <a:tcPr marL="22860" marR="22860" marT="15240" marB="15240"/>
                </a:tc>
                <a:extLst>
                  <a:ext uri="{0D108BD9-81ED-4DB2-BD59-A6C34878D82A}">
                    <a16:rowId xmlns:a16="http://schemas.microsoft.com/office/drawing/2014/main" xmlns="" val="3102584366"/>
                  </a:ext>
                </a:extLst>
              </a:tr>
              <a:tr h="512466">
                <a:tc vMerge="1">
                  <a:txBody>
                    <a:bodyPr/>
                    <a:lstStyle/>
                    <a:p>
                      <a:endParaRPr lang="es-ES" dirty="0">
                        <a:latin typeface="Campton-Light" pitchFamily="2" charset="0"/>
                      </a:endParaRPr>
                    </a:p>
                  </a:txBody>
                  <a:tcPr/>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Campton-Light" pitchFamily="2" charset="0"/>
                          <a:ea typeface="+mn-ea"/>
                          <a:cs typeface="+mn-cs"/>
                        </a:rPr>
                        <a:t>3. Datos </a:t>
                      </a:r>
                      <a:r>
                        <a:rPr lang="es-MX" sz="1200" kern="1200" dirty="0">
                          <a:solidFill>
                            <a:schemeClr val="tx1"/>
                          </a:solidFill>
                          <a:effectLst/>
                          <a:latin typeface="Campton-Light" pitchFamily="2" charset="0"/>
                          <a:ea typeface="+mn-ea"/>
                          <a:cs typeface="+mn-cs"/>
                        </a:rPr>
                        <a:t>abiertos para </a:t>
                      </a:r>
                      <a:endParaRPr lang="es-MX" sz="1200" kern="1200" dirty="0" smtClean="0">
                        <a:solidFill>
                          <a:schemeClr val="tx1"/>
                        </a:solidFill>
                        <a:effectLst/>
                        <a:latin typeface="Campton-Light" pitchFamily="2" charset="0"/>
                        <a:ea typeface="+mn-ea"/>
                        <a:cs typeface="+mn-cs"/>
                      </a:endParaRPr>
                    </a:p>
                    <a:p>
                      <a:pPr marL="0" marR="0" indent="0" algn="l" defTabSz="685800" rtl="0" eaLnBrk="1" fontAlgn="b"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Campton-Light" pitchFamily="2" charset="0"/>
                          <a:ea typeface="+mn-ea"/>
                          <a:cs typeface="+mn-cs"/>
                        </a:rPr>
                        <a:t>políticas </a:t>
                      </a:r>
                      <a:r>
                        <a:rPr lang="es-MX" sz="1200" kern="1200" dirty="0">
                          <a:solidFill>
                            <a:schemeClr val="tx1"/>
                          </a:solidFill>
                          <a:effectLst/>
                          <a:latin typeface="Campton-Light" pitchFamily="2" charset="0"/>
                          <a:ea typeface="+mn-ea"/>
                          <a:cs typeface="+mn-cs"/>
                        </a:rPr>
                        <a:t>públicas</a:t>
                      </a:r>
                    </a:p>
                  </a:txBody>
                  <a:tcPr marL="22860" marR="22860" marT="15240" marB="15240"/>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Campton-Light" pitchFamily="2" charset="0"/>
                          <a:ea typeface="+mn-ea"/>
                          <a:cs typeface="+mn-cs"/>
                        </a:rPr>
                        <a:t>7. Gestión </a:t>
                      </a:r>
                      <a:r>
                        <a:rPr lang="es-MX" sz="1200" kern="1200" dirty="0">
                          <a:solidFill>
                            <a:schemeClr val="tx1"/>
                          </a:solidFill>
                          <a:effectLst/>
                          <a:latin typeface="Campton-Light" pitchFamily="2" charset="0"/>
                          <a:ea typeface="+mn-ea"/>
                          <a:cs typeface="+mn-cs"/>
                        </a:rPr>
                        <a:t>basada en evidencia y orientada a resultados</a:t>
                      </a:r>
                    </a:p>
                  </a:txBody>
                  <a:tcPr marL="22860" marR="22860" marT="15240" marB="15240"/>
                </a:tc>
                <a:extLst>
                  <a:ext uri="{0D108BD9-81ED-4DB2-BD59-A6C34878D82A}">
                    <a16:rowId xmlns:a16="http://schemas.microsoft.com/office/drawing/2014/main" xmlns="" val="1196916799"/>
                  </a:ext>
                </a:extLst>
              </a:tr>
              <a:tr h="501698">
                <a:tc vMerge="1">
                  <a:txBody>
                    <a:bodyPr/>
                    <a:lstStyle/>
                    <a:p>
                      <a:endParaRPr lang="es-ES" dirty="0">
                        <a:latin typeface="Campton-Light" pitchFamily="2" charset="0"/>
                      </a:endParaRPr>
                    </a:p>
                  </a:txBody>
                  <a:tcPr/>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Campton-Light" pitchFamily="2" charset="0"/>
                          <a:ea typeface="+mn-ea"/>
                          <a:cs typeface="+mn-cs"/>
                        </a:rPr>
                        <a:t>4. Métodos </a:t>
                      </a:r>
                      <a:r>
                        <a:rPr lang="es-MX" sz="1200" kern="1200" dirty="0">
                          <a:solidFill>
                            <a:schemeClr val="tx1"/>
                          </a:solidFill>
                          <a:effectLst/>
                          <a:latin typeface="Campton-Light" pitchFamily="2" charset="0"/>
                          <a:ea typeface="+mn-ea"/>
                          <a:cs typeface="+mn-cs"/>
                        </a:rPr>
                        <a:t>y estrategias de participación ciudadana</a:t>
                      </a:r>
                    </a:p>
                  </a:txBody>
                  <a:tcPr marL="22860" marR="22860" marT="15240" marB="15240"/>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Campton-Light" pitchFamily="2" charset="0"/>
                          <a:ea typeface="+mn-ea"/>
                          <a:cs typeface="+mn-cs"/>
                        </a:rPr>
                        <a:t>8. Herramientas </a:t>
                      </a:r>
                      <a:r>
                        <a:rPr lang="es-MX" sz="1200" kern="1200" dirty="0">
                          <a:solidFill>
                            <a:schemeClr val="tx1"/>
                          </a:solidFill>
                          <a:effectLst/>
                          <a:latin typeface="Campton-Light" pitchFamily="2" charset="0"/>
                          <a:ea typeface="+mn-ea"/>
                          <a:cs typeface="+mn-cs"/>
                        </a:rPr>
                        <a:t>ágiles para la gestión de equipos</a:t>
                      </a:r>
                    </a:p>
                  </a:txBody>
                  <a:tcPr marL="22860" marR="22860" marT="15240" marB="15240"/>
                </a:tc>
                <a:extLst>
                  <a:ext uri="{0D108BD9-81ED-4DB2-BD59-A6C34878D82A}">
                    <a16:rowId xmlns:a16="http://schemas.microsoft.com/office/drawing/2014/main" xmlns="" val="800754278"/>
                  </a:ext>
                </a:extLst>
              </a:tr>
              <a:tr h="367101">
                <a:tc>
                  <a:txBody>
                    <a:bodyPr/>
                    <a:lstStyle/>
                    <a:p>
                      <a:endParaRPr lang="es-ES" dirty="0">
                        <a:latin typeface="Campton-Light" pitchFamily="2" charset="0"/>
                      </a:endParaRPr>
                    </a:p>
                  </a:txBody>
                  <a:tcPr/>
                </a:tc>
                <a:tc>
                  <a:txBody>
                    <a:bodyPr/>
                    <a:lstStyle/>
                    <a:p>
                      <a:endParaRPr lang="es-ES" dirty="0">
                        <a:latin typeface="Campton-Light" pitchFamily="2" charset="0"/>
                      </a:endParaRPr>
                    </a:p>
                  </a:txBody>
                  <a:tcPr/>
                </a:tc>
                <a:tc>
                  <a:txBody>
                    <a:bodyPr/>
                    <a:lstStyle/>
                    <a:p>
                      <a:endParaRPr lang="es-ES" dirty="0">
                        <a:latin typeface="Campton-Light" pitchFamily="2" charset="0"/>
                      </a:endParaRPr>
                    </a:p>
                  </a:txBody>
                  <a:tcPr/>
                </a:tc>
                <a:extLst>
                  <a:ext uri="{0D108BD9-81ED-4DB2-BD59-A6C34878D82A}">
                    <a16:rowId xmlns:a16="http://schemas.microsoft.com/office/drawing/2014/main" xmlns="" val="3200422128"/>
                  </a:ext>
                </a:extLst>
              </a:tr>
              <a:tr h="414637">
                <a:tc rowSpan="5">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1200" b="0" kern="1200" dirty="0" smtClean="0">
                          <a:solidFill>
                            <a:schemeClr val="tx1"/>
                          </a:solidFill>
                          <a:effectLst/>
                          <a:latin typeface="Campton-Medium" pitchFamily="2" charset="0"/>
                          <a:ea typeface="+mn-ea"/>
                          <a:cs typeface="+mn-cs"/>
                        </a:rPr>
                        <a:t>Módulo 3: </a:t>
                      </a:r>
                      <a:r>
                        <a:rPr lang="es-MX" sz="1200" b="0" kern="1200" dirty="0" smtClean="0">
                          <a:solidFill>
                            <a:schemeClr val="tx1"/>
                          </a:solidFill>
                          <a:effectLst/>
                          <a:latin typeface="Campton-Medium" pitchFamily="2" charset="0"/>
                          <a:ea typeface="+mn-ea"/>
                          <a:cs typeface="+mn-cs"/>
                        </a:rPr>
                        <a:t>Economías colaborativas, verdes, inclusivas y sostenibles</a:t>
                      </a:r>
                    </a:p>
                  </a:txBody>
                  <a:tcPr/>
                </a:tc>
                <a:tc rowSpan="2">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s-PE" sz="1200" kern="1200" dirty="0" smtClean="0">
                          <a:solidFill>
                            <a:schemeClr val="tx1"/>
                          </a:solidFill>
                          <a:effectLst/>
                          <a:latin typeface="Campton-Light" pitchFamily="2" charset="0"/>
                          <a:ea typeface="+mn-ea"/>
                          <a:cs typeface="+mn-cs"/>
                        </a:rPr>
                        <a:t>1.</a:t>
                      </a:r>
                      <a:r>
                        <a:rPr lang="es-PE" sz="1200" kern="1200" baseline="0" dirty="0" smtClean="0">
                          <a:solidFill>
                            <a:schemeClr val="tx1"/>
                          </a:solidFill>
                          <a:effectLst/>
                          <a:latin typeface="Campton-Light" pitchFamily="2" charset="0"/>
                          <a:ea typeface="+mn-ea"/>
                          <a:cs typeface="+mn-cs"/>
                        </a:rPr>
                        <a:t> </a:t>
                      </a:r>
                      <a:r>
                        <a:rPr lang="es-PE" sz="1200" kern="1200" dirty="0" smtClean="0">
                          <a:solidFill>
                            <a:schemeClr val="tx1"/>
                          </a:solidFill>
                          <a:effectLst/>
                          <a:latin typeface="Campton-Light" pitchFamily="2" charset="0"/>
                          <a:ea typeface="+mn-ea"/>
                          <a:cs typeface="+mn-cs"/>
                        </a:rPr>
                        <a:t>Economía </a:t>
                      </a:r>
                      <a:r>
                        <a:rPr lang="es-PE" sz="1200" kern="1200" dirty="0">
                          <a:solidFill>
                            <a:schemeClr val="tx1"/>
                          </a:solidFill>
                          <a:effectLst/>
                          <a:latin typeface="Campton-Light" pitchFamily="2" charset="0"/>
                          <a:ea typeface="+mn-ea"/>
                          <a:cs typeface="+mn-cs"/>
                        </a:rPr>
                        <a:t>circular</a:t>
                      </a:r>
                    </a:p>
                  </a:txBody>
                  <a:tcPr marL="22860" marR="22860" marT="15240" marB="15240"/>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s-PE" sz="1200" kern="1200" dirty="0" smtClean="0">
                          <a:solidFill>
                            <a:schemeClr val="tx1"/>
                          </a:solidFill>
                          <a:effectLst/>
                          <a:latin typeface="Campton-Light" pitchFamily="2" charset="0"/>
                          <a:ea typeface="+mn-ea"/>
                          <a:cs typeface="+mn-cs"/>
                        </a:rPr>
                        <a:t>5. </a:t>
                      </a:r>
                      <a:r>
                        <a:rPr lang="es-MX" sz="1200" kern="1200" dirty="0" smtClean="0">
                          <a:solidFill>
                            <a:schemeClr val="tx1"/>
                          </a:solidFill>
                          <a:effectLst/>
                          <a:latin typeface="Campton-Light" pitchFamily="2" charset="0"/>
                          <a:ea typeface="+mn-ea"/>
                          <a:cs typeface="+mn-cs"/>
                        </a:rPr>
                        <a:t>Políticas locales de paridad, inclusión de diversidades.</a:t>
                      </a:r>
                      <a:endParaRPr lang="es-PE" sz="1200" kern="1200" dirty="0">
                        <a:solidFill>
                          <a:schemeClr val="tx1"/>
                        </a:solidFill>
                        <a:effectLst/>
                        <a:latin typeface="Campton-Light" pitchFamily="2" charset="0"/>
                        <a:ea typeface="+mn-ea"/>
                        <a:cs typeface="+mn-cs"/>
                      </a:endParaRPr>
                    </a:p>
                  </a:txBody>
                  <a:tcPr marL="22860" marR="22860" marT="15240" marB="15240"/>
                </a:tc>
                <a:extLst>
                  <a:ext uri="{0D108BD9-81ED-4DB2-BD59-A6C34878D82A}">
                    <a16:rowId xmlns:a16="http://schemas.microsoft.com/office/drawing/2014/main" xmlns="" val="1370663687"/>
                  </a:ext>
                </a:extLst>
              </a:tr>
              <a:tr h="0">
                <a:tc vMerge="1">
                  <a:txBody>
                    <a:bodyPr/>
                    <a:lstStyle/>
                    <a:p>
                      <a:endParaRPr lang="es-ES"/>
                    </a:p>
                  </a:txBody>
                  <a:tcPr/>
                </a:tc>
                <a:tc vMerge="1">
                  <a:txBody>
                    <a:bodyPr/>
                    <a:lstStyle/>
                    <a:p>
                      <a:endParaRPr lang="es-ES"/>
                    </a:p>
                  </a:txBody>
                  <a:tcPr/>
                </a:tc>
                <a:tc rowSpan="3">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Campton-Light" pitchFamily="2" charset="0"/>
                          <a:ea typeface="+mn-ea"/>
                          <a:cs typeface="+mn-cs"/>
                        </a:rPr>
                        <a:t>6. Políticas locales de economía ambiental, mitigación y adaptación al cambio climático</a:t>
                      </a:r>
                      <a:endParaRPr lang="es-ES" sz="1200" kern="1200" dirty="0" smtClean="0">
                        <a:solidFill>
                          <a:schemeClr val="tx1"/>
                        </a:solidFill>
                        <a:effectLst/>
                        <a:latin typeface="Campton-Light" pitchFamily="2" charset="0"/>
                        <a:ea typeface="+mn-ea"/>
                        <a:cs typeface="+mn-cs"/>
                      </a:endParaRPr>
                    </a:p>
                  </a:txBody>
                  <a:tcPr marL="22860" marR="22860" marT="15240" marB="15240"/>
                </a:tc>
                <a:extLst>
                  <a:ext uri="{0D108BD9-81ED-4DB2-BD59-A6C34878D82A}">
                    <a16:rowId xmlns:a16="http://schemas.microsoft.com/office/drawing/2014/main" xmlns="" val="2359774463"/>
                  </a:ext>
                </a:extLst>
              </a:tr>
              <a:tr h="311499">
                <a:tc vMerge="1">
                  <a:txBody>
                    <a:bodyPr/>
                    <a:lstStyle/>
                    <a:p>
                      <a:endParaRPr lang="es-ES" dirty="0">
                        <a:latin typeface="Campton-Light" pitchFamily="2" charset="0"/>
                      </a:endParaRPr>
                    </a:p>
                  </a:txBody>
                  <a:tcPr/>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s-PE" sz="1200" kern="1200" dirty="0" smtClean="0">
                          <a:solidFill>
                            <a:schemeClr val="tx1"/>
                          </a:solidFill>
                          <a:effectLst/>
                          <a:latin typeface="Campton-Light" pitchFamily="2" charset="0"/>
                          <a:ea typeface="+mn-ea"/>
                          <a:cs typeface="+mn-cs"/>
                        </a:rPr>
                        <a:t>2.</a:t>
                      </a:r>
                      <a:r>
                        <a:rPr lang="es-PE" sz="1200" kern="1200" baseline="0" dirty="0" smtClean="0">
                          <a:solidFill>
                            <a:schemeClr val="tx1"/>
                          </a:solidFill>
                          <a:effectLst/>
                          <a:latin typeface="Campton-Light" pitchFamily="2" charset="0"/>
                          <a:ea typeface="+mn-ea"/>
                          <a:cs typeface="+mn-cs"/>
                        </a:rPr>
                        <a:t> </a:t>
                      </a:r>
                      <a:r>
                        <a:rPr lang="es-PE" sz="1200" kern="1200" dirty="0" smtClean="0">
                          <a:solidFill>
                            <a:schemeClr val="tx1"/>
                          </a:solidFill>
                          <a:effectLst/>
                          <a:latin typeface="Campton-Light" pitchFamily="2" charset="0"/>
                          <a:ea typeface="+mn-ea"/>
                          <a:cs typeface="+mn-cs"/>
                        </a:rPr>
                        <a:t>Nueva </a:t>
                      </a:r>
                      <a:r>
                        <a:rPr lang="es-PE" sz="1200" kern="1200" dirty="0">
                          <a:solidFill>
                            <a:schemeClr val="tx1"/>
                          </a:solidFill>
                          <a:effectLst/>
                          <a:latin typeface="Campton-Light" pitchFamily="2" charset="0"/>
                          <a:ea typeface="+mn-ea"/>
                          <a:cs typeface="+mn-cs"/>
                        </a:rPr>
                        <a:t>agenda urbana</a:t>
                      </a:r>
                    </a:p>
                  </a:txBody>
                  <a:tcPr marL="22860" marR="22860" marT="15240" marB="15240"/>
                </a:tc>
                <a:tc vMerge="1">
                  <a:txBody>
                    <a:bodyPr/>
                    <a:lstStyle/>
                    <a:p>
                      <a:pPr marL="0" marR="0" indent="0" algn="l" defTabSz="685800" rtl="0" eaLnBrk="1" fontAlgn="b" latinLnBrk="0" hangingPunct="1">
                        <a:lnSpc>
                          <a:spcPct val="100000"/>
                        </a:lnSpc>
                        <a:spcBef>
                          <a:spcPts val="0"/>
                        </a:spcBef>
                        <a:spcAft>
                          <a:spcPts val="0"/>
                        </a:spcAft>
                        <a:buClrTx/>
                        <a:buSzTx/>
                        <a:buFontTx/>
                        <a:buNone/>
                        <a:tabLst/>
                        <a:defRPr/>
                      </a:pPr>
                      <a:endParaRPr lang="es-MX" sz="1200" kern="1200" dirty="0">
                        <a:solidFill>
                          <a:schemeClr val="tx1"/>
                        </a:solidFill>
                        <a:effectLst/>
                        <a:latin typeface="Campton-Light" pitchFamily="2" charset="0"/>
                        <a:ea typeface="+mn-ea"/>
                        <a:cs typeface="+mn-cs"/>
                      </a:endParaRPr>
                    </a:p>
                  </a:txBody>
                  <a:tcPr marL="22860" marR="22860" marT="15240" marB="15240"/>
                </a:tc>
                <a:extLst>
                  <a:ext uri="{0D108BD9-81ED-4DB2-BD59-A6C34878D82A}">
                    <a16:rowId xmlns:a16="http://schemas.microsoft.com/office/drawing/2014/main" xmlns="" val="4194985602"/>
                  </a:ext>
                </a:extLst>
              </a:tr>
              <a:tr h="392245">
                <a:tc vMerge="1">
                  <a:txBody>
                    <a:bodyPr/>
                    <a:lstStyle/>
                    <a:p>
                      <a:endParaRPr lang="es-ES" dirty="0">
                        <a:latin typeface="Campton-Light" pitchFamily="2" charset="0"/>
                      </a:endParaRPr>
                    </a:p>
                  </a:txBody>
                  <a:tcPr/>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s-PE" sz="1200" kern="1200" dirty="0" smtClean="0">
                          <a:solidFill>
                            <a:schemeClr val="tx1"/>
                          </a:solidFill>
                          <a:effectLst/>
                          <a:latin typeface="Campton-Light" pitchFamily="2" charset="0"/>
                          <a:ea typeface="+mn-ea"/>
                          <a:cs typeface="+mn-cs"/>
                        </a:rPr>
                        <a:t>3. Diversidad</a:t>
                      </a:r>
                      <a:r>
                        <a:rPr lang="es-PE" sz="1200" kern="1200" dirty="0">
                          <a:solidFill>
                            <a:schemeClr val="tx1"/>
                          </a:solidFill>
                          <a:effectLst/>
                          <a:latin typeface="Campton-Light" pitchFamily="2" charset="0"/>
                          <a:ea typeface="+mn-ea"/>
                          <a:cs typeface="+mn-cs"/>
                        </a:rPr>
                        <a:t>, género e inclusión</a:t>
                      </a:r>
                    </a:p>
                  </a:txBody>
                  <a:tcPr marL="22860" marR="22860" marT="15240" marB="15240"/>
                </a:tc>
                <a:tc vMerge="1">
                  <a:txBody>
                    <a:bodyPr/>
                    <a:lstStyle/>
                    <a:p>
                      <a:pPr marL="0" marR="0" indent="0" algn="l" defTabSz="685800" rtl="0" eaLnBrk="1" fontAlgn="b"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Campton-Light" pitchFamily="2" charset="0"/>
                        <a:ea typeface="+mn-ea"/>
                        <a:cs typeface="+mn-cs"/>
                      </a:endParaRPr>
                    </a:p>
                  </a:txBody>
                  <a:tcPr/>
                </a:tc>
                <a:extLst>
                  <a:ext uri="{0D108BD9-81ED-4DB2-BD59-A6C34878D82A}">
                    <a16:rowId xmlns:a16="http://schemas.microsoft.com/office/drawing/2014/main" xmlns="" val="2429877312"/>
                  </a:ext>
                </a:extLst>
              </a:tr>
              <a:tr h="367101">
                <a:tc vMerge="1">
                  <a:txBody>
                    <a:bodyPr/>
                    <a:lstStyle/>
                    <a:p>
                      <a:endParaRPr lang="es-ES" dirty="0">
                        <a:latin typeface="Campton-Light" pitchFamily="2" charset="0"/>
                      </a:endParaRPr>
                    </a:p>
                  </a:txBody>
                  <a:tcPr/>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s-PE" sz="1200" kern="1200" dirty="0" smtClean="0">
                          <a:solidFill>
                            <a:schemeClr val="tx1"/>
                          </a:solidFill>
                          <a:effectLst/>
                          <a:latin typeface="Campton-Light" pitchFamily="2" charset="0"/>
                          <a:ea typeface="+mn-ea"/>
                          <a:cs typeface="+mn-cs"/>
                        </a:rPr>
                        <a:t>4. Ciudades </a:t>
                      </a:r>
                      <a:r>
                        <a:rPr lang="es-PE" sz="1200" kern="1200" dirty="0">
                          <a:solidFill>
                            <a:schemeClr val="tx1"/>
                          </a:solidFill>
                          <a:effectLst/>
                          <a:latin typeface="Campton-Light" pitchFamily="2" charset="0"/>
                          <a:ea typeface="+mn-ea"/>
                          <a:cs typeface="+mn-cs"/>
                        </a:rPr>
                        <a:t>Inteligentes</a:t>
                      </a:r>
                    </a:p>
                  </a:txBody>
                  <a:tcPr marL="22860" marR="22860" marT="15240" marB="15240"/>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Campton-Light" pitchFamily="2" charset="0"/>
                          <a:ea typeface="+mn-ea"/>
                          <a:cs typeface="+mn-cs"/>
                        </a:rPr>
                        <a:t>7. </a:t>
                      </a:r>
                      <a:r>
                        <a:rPr lang="es-MX" sz="1200" kern="1200" dirty="0" smtClean="0">
                          <a:solidFill>
                            <a:schemeClr val="tx1"/>
                          </a:solidFill>
                          <a:effectLst/>
                          <a:latin typeface="Campton-Light" pitchFamily="2" charset="0"/>
                          <a:ea typeface="+mn-ea"/>
                          <a:cs typeface="+mn-cs"/>
                        </a:rPr>
                        <a:t>Ética e integridad en el ejercicio de la función pública</a:t>
                      </a:r>
                      <a:endParaRPr lang="es-ES" sz="1200" kern="1200" dirty="0">
                        <a:solidFill>
                          <a:schemeClr val="tx1"/>
                        </a:solidFill>
                        <a:effectLst/>
                        <a:latin typeface="Campton-Light" pitchFamily="2" charset="0"/>
                        <a:ea typeface="+mn-ea"/>
                        <a:cs typeface="+mn-cs"/>
                      </a:endParaRPr>
                    </a:p>
                  </a:txBody>
                  <a:tcPr/>
                </a:tc>
                <a:extLst>
                  <a:ext uri="{0D108BD9-81ED-4DB2-BD59-A6C34878D82A}">
                    <a16:rowId xmlns:a16="http://schemas.microsoft.com/office/drawing/2014/main" xmlns="" val="319181084"/>
                  </a:ext>
                </a:extLst>
              </a:tr>
            </a:tbl>
          </a:graphicData>
        </a:graphic>
      </p:graphicFrame>
      <p:pic>
        <p:nvPicPr>
          <p:cNvPr id="38" name="Gráfico 6">
            <a:extLst>
              <a:ext uri="{FF2B5EF4-FFF2-40B4-BE49-F238E27FC236}">
                <a16:creationId xmlns:a16="http://schemas.microsoft.com/office/drawing/2014/main" xmlns="" id="{913E4FCE-034F-5648-96C5-AB21642CE2BE}"/>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 uri="{96DAC541-7B7A-43D3-8B79-37D633B846F1}">
                <asvg:svgBlip xmlns="" xmlns:asvg="http://schemas.microsoft.com/office/drawing/2016/SVG/main" r:embed="rId4"/>
              </a:ext>
            </a:extLst>
          </a:blip>
          <a:stretch>
            <a:fillRect/>
          </a:stretch>
        </p:blipFill>
        <p:spPr>
          <a:xfrm>
            <a:off x="546852" y="322170"/>
            <a:ext cx="2034902" cy="589951"/>
          </a:xfrm>
          <a:prstGeom prst="rect">
            <a:avLst/>
          </a:prstGeom>
        </p:spPr>
      </p:pic>
      <p:sp>
        <p:nvSpPr>
          <p:cNvPr id="41" name="Rectángulo 40"/>
          <p:cNvSpPr/>
          <p:nvPr/>
        </p:nvSpPr>
        <p:spPr>
          <a:xfrm>
            <a:off x="401369" y="1220184"/>
            <a:ext cx="6456631" cy="11123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42" name="Rectángulo 41"/>
          <p:cNvSpPr/>
          <p:nvPr/>
        </p:nvSpPr>
        <p:spPr>
          <a:xfrm>
            <a:off x="430964" y="1281375"/>
            <a:ext cx="5994180" cy="990015"/>
          </a:xfrm>
          <a:prstGeom prst="rect">
            <a:avLst/>
          </a:prstGeom>
        </p:spPr>
        <p:txBody>
          <a:bodyPr wrap="square">
            <a:spAutoFit/>
          </a:bodyPr>
          <a:lstStyle/>
          <a:p>
            <a:pPr defTabSz="685800">
              <a:lnSpc>
                <a:spcPct val="90000"/>
              </a:lnSpc>
              <a:spcBef>
                <a:spcPts val="750"/>
              </a:spcBef>
              <a:spcAft>
                <a:spcPts val="0"/>
              </a:spcAft>
            </a:pPr>
            <a:r>
              <a:rPr lang="es-ES" sz="1400" dirty="0" smtClean="0">
                <a:solidFill>
                  <a:schemeClr val="bg1"/>
                </a:solidFill>
                <a:latin typeface="Campton-SemiBold" pitchFamily="2" charset="0"/>
              </a:rPr>
              <a:t>Sílabo</a:t>
            </a:r>
          </a:p>
          <a:p>
            <a:pPr defTabSz="685800">
              <a:lnSpc>
                <a:spcPct val="90000"/>
              </a:lnSpc>
              <a:spcBef>
                <a:spcPts val="750"/>
              </a:spcBef>
              <a:spcAft>
                <a:spcPts val="0"/>
              </a:spcAft>
            </a:pPr>
            <a:r>
              <a:rPr lang="es-ES" sz="1200" dirty="0" smtClean="0">
                <a:solidFill>
                  <a:schemeClr val="bg1"/>
                </a:solidFill>
                <a:latin typeface="Campton-Light" pitchFamily="2" charset="0"/>
              </a:rPr>
              <a:t>Este programa se divide en 3 módulos de 2 meses de duración cada uno. </a:t>
            </a:r>
          </a:p>
          <a:p>
            <a:pPr defTabSz="685800">
              <a:lnSpc>
                <a:spcPct val="90000"/>
              </a:lnSpc>
              <a:spcBef>
                <a:spcPts val="750"/>
              </a:spcBef>
              <a:spcAft>
                <a:spcPts val="0"/>
              </a:spcAft>
            </a:pPr>
            <a:r>
              <a:rPr lang="es-ES" sz="1200" dirty="0" smtClean="0">
                <a:solidFill>
                  <a:schemeClr val="bg1"/>
                </a:solidFill>
                <a:latin typeface="Campton-Light" pitchFamily="2" charset="0"/>
              </a:rPr>
              <a:t>Las lecciones CAF son de alcance regional y transversal, mientras las dictadas por la UCAB serán de corte local y más aplicadas. </a:t>
            </a:r>
            <a:endParaRPr lang="es-ES" sz="1200" dirty="0">
              <a:solidFill>
                <a:schemeClr val="bg1"/>
              </a:solidFill>
              <a:latin typeface="Campton-Light" pitchFamily="2" charset="0"/>
            </a:endParaRPr>
          </a:p>
        </p:txBody>
      </p:sp>
    </p:spTree>
    <p:extLst>
      <p:ext uri="{BB962C8B-B14F-4D97-AF65-F5344CB8AC3E}">
        <p14:creationId xmlns:p14="http://schemas.microsoft.com/office/powerpoint/2010/main" val="376477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06978" y="1164493"/>
            <a:ext cx="5220000" cy="336061"/>
          </a:xfrm>
        </p:spPr>
        <p:txBody>
          <a:bodyPr>
            <a:normAutofit/>
          </a:bodyPr>
          <a:lstStyle/>
          <a:p>
            <a:pPr marL="0" indent="0">
              <a:buNone/>
            </a:pPr>
            <a:r>
              <a:rPr lang="es-PE" sz="1400" dirty="0">
                <a:solidFill>
                  <a:srgbClr val="0070C0"/>
                </a:solidFill>
                <a:latin typeface="Campton-SemiBold" pitchFamily="2" charset="0"/>
              </a:rPr>
              <a:t>Fechas de pago y </a:t>
            </a:r>
            <a:r>
              <a:rPr lang="es-PE" sz="1400" dirty="0" smtClean="0">
                <a:solidFill>
                  <a:srgbClr val="0070C0"/>
                </a:solidFill>
                <a:latin typeface="Campton-SemiBold" pitchFamily="2" charset="0"/>
              </a:rPr>
              <a:t>precio</a:t>
            </a:r>
            <a:endParaRPr lang="es-PE" sz="1400" dirty="0">
              <a:solidFill>
                <a:srgbClr val="0070C0"/>
              </a:solidFill>
              <a:latin typeface="Campton-SemiBold" pitchFamily="2" charset="0"/>
            </a:endParaRPr>
          </a:p>
        </p:txBody>
      </p:sp>
      <p:sp>
        <p:nvSpPr>
          <p:cNvPr id="13" name="Rectángulo 12"/>
          <p:cNvSpPr/>
          <p:nvPr/>
        </p:nvSpPr>
        <p:spPr>
          <a:xfrm>
            <a:off x="1219655" y="4900252"/>
            <a:ext cx="5220000" cy="738664"/>
          </a:xfrm>
          <a:prstGeom prst="rect">
            <a:avLst/>
          </a:prstGeom>
        </p:spPr>
        <p:txBody>
          <a:bodyPr wrap="square">
            <a:spAutoFit/>
          </a:bodyPr>
          <a:lstStyle/>
          <a:p>
            <a:pPr algn="just"/>
            <a:r>
              <a:rPr lang="es-ES" sz="1400" dirty="0">
                <a:solidFill>
                  <a:srgbClr val="0070C0"/>
                </a:solidFill>
                <a:latin typeface="Campton-SemiBold" pitchFamily="2" charset="0"/>
              </a:rPr>
              <a:t>Reembolsos</a:t>
            </a:r>
            <a:endParaRPr lang="es-PE" sz="1400" dirty="0">
              <a:solidFill>
                <a:srgbClr val="0070C0"/>
              </a:solidFill>
              <a:latin typeface="Campton-SemiBold" pitchFamily="2" charset="0"/>
            </a:endParaRPr>
          </a:p>
          <a:p>
            <a:r>
              <a:rPr lang="es-ES" sz="1400" dirty="0">
                <a:latin typeface="Campton-Light" pitchFamily="2" charset="0"/>
              </a:rPr>
              <a:t>Debido al monto subvencionado por CAF, en este Diplomado no está disponible la opción de reembolsos. </a:t>
            </a:r>
            <a:endParaRPr lang="es-PE" sz="1400" dirty="0">
              <a:latin typeface="Campton-Light" pitchFamily="2" charset="0"/>
            </a:endParaRPr>
          </a:p>
        </p:txBody>
      </p:sp>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990" y="1326177"/>
            <a:ext cx="787784" cy="787784"/>
          </a:xfrm>
          <a:prstGeom prst="rect">
            <a:avLst/>
          </a:prstGeom>
        </p:spPr>
      </p:pic>
      <p:sp>
        <p:nvSpPr>
          <p:cNvPr id="16" name="Rectángulo 15"/>
          <p:cNvSpPr/>
          <p:nvPr/>
        </p:nvSpPr>
        <p:spPr>
          <a:xfrm>
            <a:off x="1219655" y="3039742"/>
            <a:ext cx="5220000" cy="1815882"/>
          </a:xfrm>
          <a:prstGeom prst="rect">
            <a:avLst/>
          </a:prstGeom>
        </p:spPr>
        <p:txBody>
          <a:bodyPr wrap="square">
            <a:spAutoFit/>
          </a:bodyPr>
          <a:lstStyle/>
          <a:p>
            <a:r>
              <a:rPr lang="es-ES" sz="1400" dirty="0">
                <a:latin typeface="Campton-Light" pitchFamily="2" charset="0"/>
              </a:rPr>
              <a:t>El valor del </a:t>
            </a:r>
            <a:r>
              <a:rPr lang="es-ES" sz="1400" dirty="0" smtClean="0">
                <a:latin typeface="Campton-Light" pitchFamily="2" charset="0"/>
              </a:rPr>
              <a:t>Diplomado es </a:t>
            </a:r>
            <a:r>
              <a:rPr lang="es-ES" sz="1400" dirty="0">
                <a:latin typeface="Campton-Light" pitchFamily="2" charset="0"/>
              </a:rPr>
              <a:t>de USD 3,000 por estudiante. CAF subvenciona el </a:t>
            </a:r>
            <a:r>
              <a:rPr lang="es-ES" sz="1400" dirty="0" smtClean="0">
                <a:latin typeface="Campton-Light" pitchFamily="2" charset="0"/>
              </a:rPr>
              <a:t>95% </a:t>
            </a:r>
            <a:r>
              <a:rPr lang="es-ES" sz="1400" dirty="0">
                <a:latin typeface="Campton-Light" pitchFamily="2" charset="0"/>
              </a:rPr>
              <a:t>del mismo para </a:t>
            </a:r>
            <a:r>
              <a:rPr lang="es-ES" sz="1400" dirty="0" smtClean="0">
                <a:latin typeface="Campton-Light" pitchFamily="2" charset="0"/>
              </a:rPr>
              <a:t>que el </a:t>
            </a:r>
            <a:r>
              <a:rPr lang="es-ES" sz="1400" dirty="0">
                <a:latin typeface="Campton-Light" pitchFamily="2" charset="0"/>
              </a:rPr>
              <a:t>costo para el estudiante sea </a:t>
            </a:r>
            <a:r>
              <a:rPr lang="es-ES" sz="1400" dirty="0" smtClean="0">
                <a:latin typeface="Campton-Light" pitchFamily="2" charset="0"/>
              </a:rPr>
              <a:t>accesible. </a:t>
            </a:r>
          </a:p>
          <a:p>
            <a:endParaRPr lang="es-ES" sz="1400" dirty="0">
              <a:latin typeface="Campton-Light" pitchFamily="2" charset="0"/>
            </a:endParaRPr>
          </a:p>
          <a:p>
            <a:r>
              <a:rPr lang="es-ES" sz="1400" dirty="0" smtClean="0">
                <a:latin typeface="Campton-Light" pitchFamily="2" charset="0"/>
              </a:rPr>
              <a:t>El </a:t>
            </a:r>
            <a:r>
              <a:rPr lang="es-ES" sz="1400" dirty="0">
                <a:latin typeface="Campton-Light" pitchFamily="2" charset="0"/>
              </a:rPr>
              <a:t>costo está estipulado en </a:t>
            </a:r>
            <a:r>
              <a:rPr lang="es-ES" sz="1400" dirty="0" smtClean="0">
                <a:latin typeface="Campton-Light" pitchFamily="2" charset="0"/>
              </a:rPr>
              <a:t>USD. </a:t>
            </a:r>
            <a:r>
              <a:rPr lang="es-ES" sz="1400" dirty="0">
                <a:latin typeface="Campton-Light" pitchFamily="2" charset="0"/>
              </a:rPr>
              <a:t>El pago se </a:t>
            </a:r>
            <a:r>
              <a:rPr lang="es-ES" sz="1400" dirty="0" smtClean="0">
                <a:latin typeface="Campton-Light" pitchFamily="2" charset="0"/>
              </a:rPr>
              <a:t>realiza directamente a la UCAB a </a:t>
            </a:r>
            <a:r>
              <a:rPr lang="es-ES" sz="1400" dirty="0">
                <a:latin typeface="Campton-Light" pitchFamily="2" charset="0"/>
              </a:rPr>
              <a:t>través </a:t>
            </a:r>
            <a:r>
              <a:rPr lang="es-ES" sz="1400" dirty="0" smtClean="0">
                <a:latin typeface="Campton-Light" pitchFamily="2" charset="0"/>
              </a:rPr>
              <a:t>del medio que la Universidad establezca. Las instrucciones detalladas de pago serán enviadas a su correo.</a:t>
            </a:r>
          </a:p>
        </p:txBody>
      </p:sp>
      <p:graphicFrame>
        <p:nvGraphicFramePr>
          <p:cNvPr id="18" name="Tabla 17"/>
          <p:cNvGraphicFramePr>
            <a:graphicFrameLocks noGrp="1"/>
          </p:cNvGraphicFramePr>
          <p:nvPr>
            <p:extLst>
              <p:ext uri="{D42A27DB-BD31-4B8C-83A1-F6EECF244321}">
                <p14:modId xmlns:p14="http://schemas.microsoft.com/office/powerpoint/2010/main" val="1410113449"/>
              </p:ext>
            </p:extLst>
          </p:nvPr>
        </p:nvGraphicFramePr>
        <p:xfrm>
          <a:off x="1319563" y="1586633"/>
          <a:ext cx="4771991" cy="1228025"/>
        </p:xfrm>
        <a:graphic>
          <a:graphicData uri="http://schemas.openxmlformats.org/drawingml/2006/table">
            <a:tbl>
              <a:tblPr firstRow="1" bandRow="1">
                <a:tableStyleId>{2D5ABB26-0587-4C30-8999-92F81FD0307C}</a:tableStyleId>
              </a:tblPr>
              <a:tblGrid>
                <a:gridCol w="4771991">
                  <a:extLst>
                    <a:ext uri="{9D8B030D-6E8A-4147-A177-3AD203B41FA5}">
                      <a16:colId xmlns:a16="http://schemas.microsoft.com/office/drawing/2014/main" xmlns="" val="2289423045"/>
                    </a:ext>
                  </a:extLst>
                </a:gridCol>
              </a:tblGrid>
              <a:tr h="326634">
                <a:tc>
                  <a:txBody>
                    <a:bodyPr/>
                    <a:lstStyle/>
                    <a:p>
                      <a:pPr algn="l"/>
                      <a:r>
                        <a:rPr lang="es-ES" sz="1400" b="0" dirty="0" smtClean="0">
                          <a:ln>
                            <a:solidFill>
                              <a:schemeClr val="bg1"/>
                            </a:solidFill>
                          </a:ln>
                          <a:solidFill>
                            <a:schemeClr val="bg1"/>
                          </a:solidFill>
                          <a:latin typeface="Campton-Light" pitchFamily="2" charset="0"/>
                        </a:rPr>
                        <a:t>Fechas </a:t>
                      </a:r>
                      <a:r>
                        <a:rPr lang="es-ES" sz="1400" b="0" dirty="0">
                          <a:ln>
                            <a:solidFill>
                              <a:schemeClr val="bg1"/>
                            </a:solidFill>
                          </a:ln>
                          <a:solidFill>
                            <a:schemeClr val="bg1"/>
                          </a:solidFill>
                          <a:latin typeface="Campton-Light" pitchFamily="2" charset="0"/>
                        </a:rPr>
                        <a:t>de pago:</a:t>
                      </a:r>
                      <a:r>
                        <a:rPr lang="es-ES" sz="1400" b="0" baseline="0" dirty="0">
                          <a:ln>
                            <a:solidFill>
                              <a:schemeClr val="bg1"/>
                            </a:solidFill>
                          </a:ln>
                          <a:solidFill>
                            <a:schemeClr val="bg1"/>
                          </a:solidFill>
                          <a:latin typeface="Campton-Light" pitchFamily="2" charset="0"/>
                        </a:rPr>
                        <a:t> </a:t>
                      </a:r>
                      <a:r>
                        <a:rPr lang="es-ES" sz="1400" b="0" baseline="0" dirty="0" smtClean="0">
                          <a:ln>
                            <a:solidFill>
                              <a:schemeClr val="bg1"/>
                            </a:solidFill>
                          </a:ln>
                          <a:solidFill>
                            <a:schemeClr val="bg1"/>
                          </a:solidFill>
                          <a:latin typeface="Campton-Light" pitchFamily="2" charset="0"/>
                        </a:rPr>
                        <a:t>A partir del 1 de abril.</a:t>
                      </a:r>
                      <a:endParaRPr lang="es-ES" sz="1400" b="0" dirty="0">
                        <a:ln>
                          <a:solidFill>
                            <a:schemeClr val="bg1"/>
                          </a:solidFill>
                        </a:ln>
                        <a:solidFill>
                          <a:schemeClr val="bg1"/>
                        </a:solidFill>
                        <a:latin typeface="Campton-Light"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xmlns="" val="1676816666"/>
                  </a:ext>
                </a:extLst>
              </a:tr>
              <a:tr h="494373">
                <a:tc>
                  <a:txBody>
                    <a:bodyPr/>
                    <a:lstStyle/>
                    <a:p>
                      <a:pPr marL="0" indent="0" algn="l">
                        <a:buFont typeface="Arial" panose="020B0604020202020204" pitchFamily="34" charset="0"/>
                        <a:buNone/>
                      </a:pPr>
                      <a:r>
                        <a:rPr lang="es-MX" sz="1400" b="0" dirty="0" smtClean="0">
                          <a:ln>
                            <a:solidFill>
                              <a:schemeClr val="bg1"/>
                            </a:solidFill>
                          </a:ln>
                          <a:solidFill>
                            <a:schemeClr val="bg1"/>
                          </a:solidFill>
                          <a:latin typeface="Campton-Light" pitchFamily="2" charset="0"/>
                        </a:rPr>
                        <a:t>Precio:</a:t>
                      </a:r>
                      <a:r>
                        <a:rPr lang="es-MX" sz="1400" b="0" baseline="0" dirty="0" smtClean="0">
                          <a:ln>
                            <a:solidFill>
                              <a:schemeClr val="bg1"/>
                            </a:solidFill>
                          </a:ln>
                          <a:solidFill>
                            <a:schemeClr val="bg1"/>
                          </a:solidFill>
                          <a:latin typeface="Campton-Light" pitchFamily="2" charset="0"/>
                        </a:rPr>
                        <a:t> USD 150, con plan de financiamiento.</a:t>
                      </a:r>
                      <a:endParaRPr lang="es-MX" sz="1400" b="0" dirty="0" smtClean="0">
                        <a:ln>
                          <a:solidFill>
                            <a:schemeClr val="bg1"/>
                          </a:solidFill>
                        </a:ln>
                        <a:solidFill>
                          <a:schemeClr val="bg1"/>
                        </a:solidFill>
                        <a:latin typeface="Campton-Thin"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xmlns="" val="1226293262"/>
                  </a:ext>
                </a:extLst>
              </a:tr>
              <a:tr h="407018">
                <a:tc>
                  <a:txBody>
                    <a:bodyPr/>
                    <a:lstStyle/>
                    <a:p>
                      <a:pPr algn="l"/>
                      <a:r>
                        <a:rPr lang="es-ES" sz="1400" b="0" dirty="0">
                          <a:ln>
                            <a:solidFill>
                              <a:schemeClr val="bg1"/>
                            </a:solidFill>
                          </a:ln>
                          <a:solidFill>
                            <a:schemeClr val="bg1"/>
                          </a:solidFill>
                          <a:latin typeface="Campton-Thin" pitchFamily="2" charset="0"/>
                        </a:rPr>
                        <a:t>Pagar y enviar </a:t>
                      </a:r>
                      <a:r>
                        <a:rPr lang="es-ES" sz="1400" b="0" dirty="0" smtClean="0">
                          <a:ln>
                            <a:solidFill>
                              <a:schemeClr val="bg1"/>
                            </a:solidFill>
                          </a:ln>
                          <a:solidFill>
                            <a:schemeClr val="bg1"/>
                          </a:solidFill>
                          <a:latin typeface="Campton-Thin" pitchFamily="2" charset="0"/>
                        </a:rPr>
                        <a:t>comprobante.</a:t>
                      </a:r>
                      <a:endParaRPr lang="es-ES" sz="1400" b="0" dirty="0">
                        <a:ln>
                          <a:solidFill>
                            <a:schemeClr val="bg1"/>
                          </a:solidFill>
                        </a:ln>
                        <a:solidFill>
                          <a:schemeClr val="bg1"/>
                        </a:solidFill>
                        <a:latin typeface="Campton-Thin"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xmlns="" val="3416984544"/>
                  </a:ext>
                </a:extLst>
              </a:tr>
            </a:tbl>
          </a:graphicData>
        </a:graphic>
      </p:graphicFrame>
      <p:pic>
        <p:nvPicPr>
          <p:cNvPr id="19" name="Imagen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028" y="4960921"/>
            <a:ext cx="603705" cy="603705"/>
          </a:xfrm>
          <a:prstGeom prst="rect">
            <a:avLst/>
          </a:prstGeom>
        </p:spPr>
      </p:pic>
      <p:sp>
        <p:nvSpPr>
          <p:cNvPr id="20" name="Rectángulo 19"/>
          <p:cNvSpPr/>
          <p:nvPr/>
        </p:nvSpPr>
        <p:spPr>
          <a:xfrm>
            <a:off x="1219655" y="5910192"/>
            <a:ext cx="5220000" cy="3108543"/>
          </a:xfrm>
          <a:prstGeom prst="rect">
            <a:avLst/>
          </a:prstGeom>
        </p:spPr>
        <p:txBody>
          <a:bodyPr wrap="square">
            <a:spAutoFit/>
          </a:bodyPr>
          <a:lstStyle/>
          <a:p>
            <a:pPr algn="just">
              <a:spcBef>
                <a:spcPts val="2400"/>
              </a:spcBef>
              <a:spcAft>
                <a:spcPts val="0"/>
              </a:spcAft>
            </a:pPr>
            <a:r>
              <a:rPr lang="es-ES" sz="1400" dirty="0">
                <a:solidFill>
                  <a:srgbClr val="0070C0"/>
                </a:solidFill>
                <a:latin typeface="Campton-SemiBold" pitchFamily="2" charset="0"/>
              </a:rPr>
              <a:t>Recursos de aprendizaje del Diplomado</a:t>
            </a:r>
          </a:p>
          <a:p>
            <a:pPr algn="just">
              <a:spcAft>
                <a:spcPts val="0"/>
              </a:spcAft>
            </a:pPr>
            <a:r>
              <a:rPr lang="es-ES" sz="1400" dirty="0">
                <a:latin typeface="Campton-Light" pitchFamily="2" charset="0"/>
              </a:rPr>
              <a:t>Para facilitar el aprendizaje se ponen a disposición de los alumnos los siguientes tipos de materiales:</a:t>
            </a:r>
            <a:endParaRPr lang="es-PE" sz="1400" dirty="0">
              <a:latin typeface="Campton-Light" pitchFamily="2" charset="0"/>
            </a:endParaRPr>
          </a:p>
          <a:p>
            <a:pPr marL="285750" indent="-144000" algn="just">
              <a:buFont typeface="Arial" panose="020B0604020202020204" pitchFamily="34" charset="0"/>
              <a:buChar char="•"/>
            </a:pPr>
            <a:r>
              <a:rPr lang="es-ES" sz="1400" dirty="0">
                <a:latin typeface="Campton-Light" pitchFamily="2" charset="0"/>
              </a:rPr>
              <a:t>Manuales</a:t>
            </a:r>
            <a:endParaRPr lang="es-PE" sz="1400" dirty="0">
              <a:latin typeface="Campton-Light" pitchFamily="2" charset="0"/>
            </a:endParaRPr>
          </a:p>
          <a:p>
            <a:pPr marL="285750" indent="-144000" algn="just">
              <a:buFont typeface="Arial" panose="020B0604020202020204" pitchFamily="34" charset="0"/>
              <a:buChar char="•"/>
            </a:pPr>
            <a:r>
              <a:rPr lang="es-ES" sz="1400" dirty="0">
                <a:latin typeface="Campton-Light" pitchFamily="2" charset="0"/>
              </a:rPr>
              <a:t>Recursos audiovisuales: videos y presentaciones</a:t>
            </a:r>
            <a:endParaRPr lang="es-PE" sz="1400" dirty="0">
              <a:latin typeface="Campton-Light" pitchFamily="2" charset="0"/>
            </a:endParaRPr>
          </a:p>
          <a:p>
            <a:pPr marL="285750" indent="-144000" algn="just">
              <a:buFont typeface="Arial" panose="020B0604020202020204" pitchFamily="34" charset="0"/>
              <a:buChar char="•"/>
            </a:pPr>
            <a:r>
              <a:rPr lang="es-ES" sz="1400" dirty="0">
                <a:latin typeface="Campton-Light" pitchFamily="2" charset="0"/>
              </a:rPr>
              <a:t>Casos de estudio</a:t>
            </a:r>
            <a:endParaRPr lang="es-PE" sz="1400" dirty="0">
              <a:latin typeface="Campton-Light" pitchFamily="2" charset="0"/>
            </a:endParaRPr>
          </a:p>
          <a:p>
            <a:pPr marL="285750" indent="-144000" algn="just">
              <a:buFont typeface="Arial" panose="020B0604020202020204" pitchFamily="34" charset="0"/>
              <a:buChar char="•"/>
            </a:pPr>
            <a:r>
              <a:rPr lang="es-ES" sz="1400" dirty="0">
                <a:latin typeface="Campton-Light" pitchFamily="2" charset="0"/>
              </a:rPr>
              <a:t>Foros participativos</a:t>
            </a:r>
            <a:endParaRPr lang="es-PE" sz="1400" dirty="0">
              <a:latin typeface="Campton-Light" pitchFamily="2" charset="0"/>
            </a:endParaRPr>
          </a:p>
          <a:p>
            <a:pPr marL="285750" indent="-144000" algn="just">
              <a:buFont typeface="Arial" panose="020B0604020202020204" pitchFamily="34" charset="0"/>
              <a:buChar char="•"/>
            </a:pPr>
            <a:r>
              <a:rPr lang="es-ES" sz="1400" dirty="0">
                <a:latin typeface="Campton-Light" pitchFamily="2" charset="0"/>
              </a:rPr>
              <a:t>Test y ejercicios</a:t>
            </a:r>
            <a:endParaRPr lang="es-PE" sz="1400" dirty="0">
              <a:latin typeface="Campton-Light" pitchFamily="2" charset="0"/>
            </a:endParaRPr>
          </a:p>
          <a:p>
            <a:pPr marL="285750" indent="-144000" algn="just">
              <a:buFont typeface="Arial" panose="020B0604020202020204" pitchFamily="34" charset="0"/>
              <a:buChar char="•"/>
            </a:pPr>
            <a:r>
              <a:rPr lang="es-ES" sz="1400" dirty="0">
                <a:latin typeface="Campton-Light" pitchFamily="2" charset="0"/>
              </a:rPr>
              <a:t>Trabajos grupales</a:t>
            </a:r>
          </a:p>
          <a:p>
            <a:pPr marL="285750" indent="-144000" algn="just">
              <a:buFont typeface="Arial" panose="020B0604020202020204" pitchFamily="34" charset="0"/>
              <a:buChar char="•"/>
            </a:pPr>
            <a:r>
              <a:rPr lang="es-ES" sz="1400" dirty="0">
                <a:latin typeface="Campton-Light" pitchFamily="2" charset="0"/>
              </a:rPr>
              <a:t>Sesiones de videoconferencia impartidas por los expertos</a:t>
            </a:r>
          </a:p>
          <a:p>
            <a:pPr marL="285750" indent="-144000" algn="just">
              <a:buFont typeface="Arial" panose="020B0604020202020204" pitchFamily="34" charset="0"/>
              <a:buChar char="•"/>
            </a:pPr>
            <a:r>
              <a:rPr lang="es-ES" sz="1400" dirty="0">
                <a:latin typeface="Campton-Light" pitchFamily="2" charset="0"/>
              </a:rPr>
              <a:t>Lecciones </a:t>
            </a:r>
            <a:r>
              <a:rPr lang="es-ES" sz="1400" dirty="0" smtClean="0">
                <a:latin typeface="Campton-Light" pitchFamily="2" charset="0"/>
              </a:rPr>
              <a:t>aprendidas</a:t>
            </a:r>
          </a:p>
          <a:p>
            <a:pPr marL="285750" indent="-144000" algn="just">
              <a:buFont typeface="Arial" panose="020B0604020202020204" pitchFamily="34" charset="0"/>
              <a:buChar char="•"/>
            </a:pPr>
            <a:r>
              <a:rPr lang="es-ES" sz="1400" dirty="0" smtClean="0">
                <a:latin typeface="Campton-Light" pitchFamily="2" charset="0"/>
              </a:rPr>
              <a:t>Workshops/talleres presenciales</a:t>
            </a:r>
          </a:p>
          <a:p>
            <a:pPr marL="285750" indent="-144000" algn="just">
              <a:buFont typeface="Arial" panose="020B0604020202020204" pitchFamily="34" charset="0"/>
              <a:buChar char="•"/>
            </a:pPr>
            <a:r>
              <a:rPr lang="es-ES" sz="1400" dirty="0" smtClean="0">
                <a:latin typeface="Campton-Light" pitchFamily="2" charset="0"/>
              </a:rPr>
              <a:t>Entre otros</a:t>
            </a:r>
            <a:endParaRPr lang="es-ES" sz="1400" dirty="0">
              <a:latin typeface="Campton-Light" pitchFamily="2" charset="0"/>
            </a:endParaRPr>
          </a:p>
        </p:txBody>
      </p:sp>
      <p:pic>
        <p:nvPicPr>
          <p:cNvPr id="21" name="Imagen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894" y="6296996"/>
            <a:ext cx="561975" cy="561975"/>
          </a:xfrm>
          <a:prstGeom prst="rect">
            <a:avLst/>
          </a:prstGeom>
        </p:spPr>
      </p:pic>
      <p:pic>
        <p:nvPicPr>
          <p:cNvPr id="10" name="Gráfico 6">
            <a:extLst>
              <a:ext uri="{FF2B5EF4-FFF2-40B4-BE49-F238E27FC236}">
                <a16:creationId xmlns:a16="http://schemas.microsoft.com/office/drawing/2014/main" xmlns="" id="{913E4FCE-034F-5648-96C5-AB21642CE2BE}"/>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brightnessContrast bright="-40000" contrast="-20000"/>
                    </a14:imgEffect>
                  </a14:imgLayer>
                </a14:imgProps>
              </a:ext>
              <a:ext uri="{96DAC541-7B7A-43D3-8B79-37D633B846F1}">
                <asvg:svgBlip xmlns="" xmlns:asvg="http://schemas.microsoft.com/office/drawing/2016/SVG/main" r:embed="rId7"/>
              </a:ext>
            </a:extLst>
          </a:blip>
          <a:stretch>
            <a:fillRect/>
          </a:stretch>
        </p:blipFill>
        <p:spPr>
          <a:xfrm>
            <a:off x="264990" y="240873"/>
            <a:ext cx="2034902" cy="589951"/>
          </a:xfrm>
          <a:prstGeom prst="rect">
            <a:avLst/>
          </a:prstGeom>
        </p:spPr>
      </p:pic>
    </p:spTree>
    <p:extLst>
      <p:ext uri="{BB962C8B-B14F-4D97-AF65-F5344CB8AC3E}">
        <p14:creationId xmlns:p14="http://schemas.microsoft.com/office/powerpoint/2010/main" val="19490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47649" y="1206016"/>
            <a:ext cx="6309982" cy="286232"/>
          </a:xfrm>
          <a:prstGeom prst="rect">
            <a:avLst/>
          </a:prstGeom>
        </p:spPr>
        <p:txBody>
          <a:bodyPr wrap="square">
            <a:spAutoFit/>
          </a:bodyPr>
          <a:lstStyle/>
          <a:p>
            <a:pPr defTabSz="685800">
              <a:lnSpc>
                <a:spcPct val="90000"/>
              </a:lnSpc>
              <a:spcBef>
                <a:spcPts val="750"/>
              </a:spcBef>
              <a:spcAft>
                <a:spcPts val="0"/>
              </a:spcAft>
            </a:pPr>
            <a:r>
              <a:rPr lang="es-ES" sz="1400" dirty="0">
                <a:solidFill>
                  <a:srgbClr val="0070C0"/>
                </a:solidFill>
                <a:latin typeface="Campton-SemiBold" pitchFamily="2" charset="0"/>
              </a:rPr>
              <a:t>Proceso de postulación y selección</a:t>
            </a:r>
            <a:endParaRPr lang="es-PE" sz="1400" dirty="0">
              <a:solidFill>
                <a:srgbClr val="0070C0"/>
              </a:solidFill>
              <a:latin typeface="Campton-SemiBold" pitchFamily="2" charset="0"/>
            </a:endParaRPr>
          </a:p>
        </p:txBody>
      </p:sp>
      <p:graphicFrame>
        <p:nvGraphicFramePr>
          <p:cNvPr id="9" name="Tabla 8"/>
          <p:cNvGraphicFramePr>
            <a:graphicFrameLocks noGrp="1"/>
          </p:cNvGraphicFramePr>
          <p:nvPr>
            <p:extLst>
              <p:ext uri="{D42A27DB-BD31-4B8C-83A1-F6EECF244321}">
                <p14:modId xmlns:p14="http://schemas.microsoft.com/office/powerpoint/2010/main" val="1794042693"/>
              </p:ext>
            </p:extLst>
          </p:nvPr>
        </p:nvGraphicFramePr>
        <p:xfrm>
          <a:off x="247649" y="1700621"/>
          <a:ext cx="6267120" cy="4292671"/>
        </p:xfrm>
        <a:graphic>
          <a:graphicData uri="http://schemas.openxmlformats.org/drawingml/2006/table">
            <a:tbl>
              <a:tblPr firstRow="1" bandRow="1">
                <a:tableStyleId>{2D5ABB26-0587-4C30-8999-92F81FD0307C}</a:tableStyleId>
              </a:tblPr>
              <a:tblGrid>
                <a:gridCol w="911108">
                  <a:extLst>
                    <a:ext uri="{9D8B030D-6E8A-4147-A177-3AD203B41FA5}">
                      <a16:colId xmlns:a16="http://schemas.microsoft.com/office/drawing/2014/main" xmlns="" val="2601269016"/>
                    </a:ext>
                  </a:extLst>
                </a:gridCol>
                <a:gridCol w="5356012">
                  <a:extLst>
                    <a:ext uri="{9D8B030D-6E8A-4147-A177-3AD203B41FA5}">
                      <a16:colId xmlns:a16="http://schemas.microsoft.com/office/drawing/2014/main" xmlns="" val="918045"/>
                    </a:ext>
                  </a:extLst>
                </a:gridCol>
              </a:tblGrid>
              <a:tr h="826679">
                <a:tc>
                  <a:txBody>
                    <a:bodyPr/>
                    <a:lstStyle/>
                    <a:p>
                      <a:r>
                        <a:rPr lang="es-ES" sz="1400" u="sng" dirty="0">
                          <a:solidFill>
                            <a:srgbClr val="0070C0"/>
                          </a:solidFill>
                          <a:latin typeface="Campton-SemiBold" pitchFamily="2" charset="0"/>
                        </a:rPr>
                        <a:t>PASO</a:t>
                      </a:r>
                      <a:r>
                        <a:rPr lang="es-ES" sz="1400" u="sng" baseline="0" dirty="0">
                          <a:solidFill>
                            <a:srgbClr val="0070C0"/>
                          </a:solidFill>
                          <a:latin typeface="Campton-SemiBold" pitchFamily="2" charset="0"/>
                        </a:rPr>
                        <a:t> </a:t>
                      </a:r>
                      <a:r>
                        <a:rPr lang="es-ES" sz="1400" u="sng" baseline="0" dirty="0" smtClean="0">
                          <a:solidFill>
                            <a:srgbClr val="0070C0"/>
                          </a:solidFill>
                          <a:latin typeface="Campton-SemiBold" pitchFamily="2" charset="0"/>
                        </a:rPr>
                        <a:t>1</a:t>
                      </a:r>
                      <a:endParaRPr lang="es-ES" sz="1400" u="sng" dirty="0">
                        <a:solidFill>
                          <a:srgbClr val="0070C0"/>
                        </a:solidFill>
                        <a:latin typeface="Campton-SemiBold" pitchFamily="2"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1400" dirty="0">
                          <a:latin typeface="Campton-Light" pitchFamily="2" charset="0"/>
                        </a:rPr>
                        <a:t>Los </a:t>
                      </a:r>
                      <a:r>
                        <a:rPr lang="es-ES" sz="1400" dirty="0" smtClean="0">
                          <a:latin typeface="Campton-Light" pitchFamily="2" charset="0"/>
                        </a:rPr>
                        <a:t>interesados e interesadas</a:t>
                      </a:r>
                      <a:r>
                        <a:rPr lang="es-ES" sz="1400" baseline="0" dirty="0" smtClean="0">
                          <a:latin typeface="Campton-Light" pitchFamily="2" charset="0"/>
                        </a:rPr>
                        <a:t> </a:t>
                      </a:r>
                      <a:r>
                        <a:rPr lang="es-ES" sz="1400" dirty="0" smtClean="0">
                          <a:latin typeface="Campton-Light" pitchFamily="2" charset="0"/>
                        </a:rPr>
                        <a:t>deberán</a:t>
                      </a:r>
                      <a:r>
                        <a:rPr lang="es-ES" sz="1400" baseline="0" dirty="0" smtClean="0">
                          <a:latin typeface="Campton-Light" pitchFamily="2" charset="0"/>
                        </a:rPr>
                        <a:t> </a:t>
                      </a:r>
                      <a:r>
                        <a:rPr lang="es-ES" sz="1400" baseline="0" dirty="0">
                          <a:latin typeface="Campton-Light" pitchFamily="2" charset="0"/>
                        </a:rPr>
                        <a:t>llenar por completo </a:t>
                      </a:r>
                      <a:r>
                        <a:rPr lang="es-ES" sz="1400" baseline="0" dirty="0" smtClean="0">
                          <a:latin typeface="Campton-Light" pitchFamily="2" charset="0"/>
                        </a:rPr>
                        <a:t>el formulario que será suministrado en el enlace de la promoción.</a:t>
                      </a:r>
                      <a:endParaRPr lang="es-ES" sz="1400" baseline="0" dirty="0">
                        <a:solidFill>
                          <a:srgbClr val="602792"/>
                        </a:solidFill>
                        <a:latin typeface="Campton-Light" pitchFamily="2" charset="0"/>
                      </a:endParaRPr>
                    </a:p>
                  </a:txBody>
                  <a:tcPr/>
                </a:tc>
                <a:extLst>
                  <a:ext uri="{0D108BD9-81ED-4DB2-BD59-A6C34878D82A}">
                    <a16:rowId xmlns:a16="http://schemas.microsoft.com/office/drawing/2014/main" xmlns="" val="711616952"/>
                  </a:ext>
                </a:extLst>
              </a:tr>
              <a:tr h="1031541">
                <a:tc>
                  <a:txBody>
                    <a:bodyPr/>
                    <a:lstStyle/>
                    <a:p>
                      <a:r>
                        <a:rPr lang="es-ES" sz="1400" u="sng" dirty="0">
                          <a:solidFill>
                            <a:srgbClr val="0070C0"/>
                          </a:solidFill>
                          <a:latin typeface="Campton-SemiBold" pitchFamily="2" charset="0"/>
                        </a:rPr>
                        <a:t>PASO </a:t>
                      </a:r>
                      <a:r>
                        <a:rPr lang="es-ES" sz="1400" u="sng" dirty="0" smtClean="0">
                          <a:solidFill>
                            <a:srgbClr val="0070C0"/>
                          </a:solidFill>
                          <a:latin typeface="Campton-SemiBold" pitchFamily="2" charset="0"/>
                        </a:rPr>
                        <a:t>2</a:t>
                      </a:r>
                      <a:endParaRPr lang="es-ES" sz="1400" u="sng" dirty="0">
                        <a:solidFill>
                          <a:srgbClr val="0070C0"/>
                        </a:solidFill>
                        <a:latin typeface="Campton-SemiBold" pitchFamily="2"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1400" dirty="0" smtClean="0">
                          <a:latin typeface="Campton-Light" pitchFamily="2" charset="0"/>
                        </a:rPr>
                        <a:t>CAF y</a:t>
                      </a:r>
                      <a:r>
                        <a:rPr lang="es-ES" sz="1400" baseline="0" dirty="0" smtClean="0">
                          <a:latin typeface="Campton-Light" pitchFamily="2" charset="0"/>
                        </a:rPr>
                        <a:t> la UCAB</a:t>
                      </a:r>
                      <a:r>
                        <a:rPr lang="es-ES" sz="1400" dirty="0" smtClean="0">
                          <a:latin typeface="Campton-Light" pitchFamily="2" charset="0"/>
                        </a:rPr>
                        <a:t> realizarán la validación y selección de los participantes en función de su perfil y experiencia profesional.</a:t>
                      </a:r>
                      <a:r>
                        <a:rPr lang="es-ES" sz="1400" baseline="0" dirty="0" smtClean="0">
                          <a:latin typeface="Campton-Light" pitchFamily="2" charset="0"/>
                        </a:rPr>
                        <a:t> </a:t>
                      </a:r>
                      <a:r>
                        <a:rPr lang="es-ES" sz="1400" dirty="0" smtClean="0">
                          <a:latin typeface="Campton-Light" pitchFamily="2" charset="0"/>
                        </a:rPr>
                        <a:t>CAF y la UCAB se comunicarán</a:t>
                      </a:r>
                      <a:r>
                        <a:rPr lang="es-ES" sz="1400" baseline="0" dirty="0" smtClean="0">
                          <a:latin typeface="Campton-Light" pitchFamily="2" charset="0"/>
                        </a:rPr>
                        <a:t> con los postulantes seleccionados.</a:t>
                      </a:r>
                      <a:endParaRPr lang="es-PE" sz="1400" dirty="0">
                        <a:latin typeface="Campton-Light" pitchFamily="2" charset="0"/>
                      </a:endParaRPr>
                    </a:p>
                  </a:txBody>
                  <a:tcPr/>
                </a:tc>
                <a:extLst>
                  <a:ext uri="{0D108BD9-81ED-4DB2-BD59-A6C34878D82A}">
                    <a16:rowId xmlns:a16="http://schemas.microsoft.com/office/drawing/2014/main" xmlns="" val="2273305368"/>
                  </a:ext>
                </a:extLst>
              </a:tr>
              <a:tr h="1290127">
                <a:tc>
                  <a:txBody>
                    <a:bodyPr/>
                    <a:lstStyle/>
                    <a:p>
                      <a:r>
                        <a:rPr lang="es-ES" sz="1400" u="sng" dirty="0">
                          <a:solidFill>
                            <a:srgbClr val="0070C0"/>
                          </a:solidFill>
                          <a:latin typeface="Campton-SemiBold" pitchFamily="2" charset="0"/>
                        </a:rPr>
                        <a:t>PASO </a:t>
                      </a:r>
                      <a:r>
                        <a:rPr lang="es-ES" sz="1400" u="sng" dirty="0" smtClean="0">
                          <a:solidFill>
                            <a:srgbClr val="0070C0"/>
                          </a:solidFill>
                          <a:latin typeface="Campton-SemiBold" pitchFamily="2" charset="0"/>
                        </a:rPr>
                        <a:t>3</a:t>
                      </a:r>
                      <a:endParaRPr lang="es-ES" sz="1400" u="sng" dirty="0">
                        <a:solidFill>
                          <a:srgbClr val="0070C0"/>
                        </a:solidFill>
                        <a:latin typeface="Campton-SemiBold" pitchFamily="2"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1400" dirty="0">
                          <a:latin typeface="Campton-Light" pitchFamily="2" charset="0"/>
                        </a:rPr>
                        <a:t>Los participantes seleccionados deberán confirmar su participación realizando el pago de la inscripción. Aquellos participantes que no sean seleccionados en esta edición ingresarán a una lista de invitación para la siguiente edición (2023).</a:t>
                      </a:r>
                      <a:endParaRPr lang="es-PE" sz="1400" dirty="0">
                        <a:latin typeface="Campton-Light" pitchFamily="2" charset="0"/>
                      </a:endParaRPr>
                    </a:p>
                  </a:txBody>
                  <a:tcPr/>
                </a:tc>
                <a:extLst>
                  <a:ext uri="{0D108BD9-81ED-4DB2-BD59-A6C34878D82A}">
                    <a16:rowId xmlns:a16="http://schemas.microsoft.com/office/drawing/2014/main" xmlns="" val="4273056627"/>
                  </a:ext>
                </a:extLst>
              </a:tr>
              <a:tr h="626164">
                <a:tc>
                  <a:txBody>
                    <a:bodyPr/>
                    <a:lstStyle/>
                    <a:p>
                      <a:r>
                        <a:rPr lang="es-ES" sz="1400" u="sng" dirty="0">
                          <a:solidFill>
                            <a:srgbClr val="0070C0"/>
                          </a:solidFill>
                          <a:latin typeface="Campton-SemiBold" pitchFamily="2" charset="0"/>
                        </a:rPr>
                        <a:t>PASO </a:t>
                      </a:r>
                      <a:r>
                        <a:rPr lang="es-ES" sz="1400" u="sng" dirty="0" smtClean="0">
                          <a:solidFill>
                            <a:srgbClr val="0070C0"/>
                          </a:solidFill>
                          <a:latin typeface="Campton-SemiBold" pitchFamily="2" charset="0"/>
                        </a:rPr>
                        <a:t>4</a:t>
                      </a:r>
                      <a:endParaRPr lang="es-ES" sz="1400" u="sng" dirty="0">
                        <a:solidFill>
                          <a:srgbClr val="0070C0"/>
                        </a:solidFill>
                        <a:latin typeface="Campton-SemiBold" pitchFamily="2"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1400" dirty="0">
                          <a:latin typeface="Campton-Light" pitchFamily="2" charset="0"/>
                        </a:rPr>
                        <a:t>El pago </a:t>
                      </a:r>
                      <a:r>
                        <a:rPr lang="es-ES" sz="1400" dirty="0" smtClean="0">
                          <a:latin typeface="Campton-Light" pitchFamily="2" charset="0"/>
                        </a:rPr>
                        <a:t>debe realizarse</a:t>
                      </a:r>
                      <a:r>
                        <a:rPr lang="es-ES" sz="1400" baseline="0" dirty="0" smtClean="0">
                          <a:latin typeface="Campton-Light" pitchFamily="2" charset="0"/>
                        </a:rPr>
                        <a:t> </a:t>
                      </a:r>
                      <a:r>
                        <a:rPr lang="es-ES" sz="1400" dirty="0" smtClean="0">
                          <a:latin typeface="Campton-Light" pitchFamily="2" charset="0"/>
                        </a:rPr>
                        <a:t>obligatoriamente en las fechas estipuladas.</a:t>
                      </a:r>
                      <a:endParaRPr lang="es-PE" sz="1400" dirty="0">
                        <a:latin typeface="Campton-Light" pitchFamily="2" charset="0"/>
                      </a:endParaRPr>
                    </a:p>
                  </a:txBody>
                  <a:tcPr/>
                </a:tc>
                <a:extLst>
                  <a:ext uri="{0D108BD9-81ED-4DB2-BD59-A6C34878D82A}">
                    <a16:rowId xmlns:a16="http://schemas.microsoft.com/office/drawing/2014/main" xmlns="" val="1346492241"/>
                  </a:ext>
                </a:extLst>
              </a:tr>
              <a:tr h="370840">
                <a:tc>
                  <a:txBody>
                    <a:bodyPr/>
                    <a:lstStyle/>
                    <a:p>
                      <a:r>
                        <a:rPr lang="es-ES" sz="1400" u="sng" dirty="0">
                          <a:solidFill>
                            <a:srgbClr val="0070C0"/>
                          </a:solidFill>
                          <a:latin typeface="Campton-SemiBold" pitchFamily="2" charset="0"/>
                        </a:rPr>
                        <a:t>PASO </a:t>
                      </a:r>
                      <a:r>
                        <a:rPr lang="es-ES" sz="1400" u="sng" dirty="0" smtClean="0">
                          <a:solidFill>
                            <a:srgbClr val="0070C0"/>
                          </a:solidFill>
                          <a:latin typeface="Campton-SemiBold" pitchFamily="2" charset="0"/>
                        </a:rPr>
                        <a:t>5</a:t>
                      </a:r>
                      <a:endParaRPr lang="es-ES" sz="1400" u="sng" dirty="0">
                        <a:solidFill>
                          <a:srgbClr val="0070C0"/>
                        </a:solidFill>
                        <a:latin typeface="Campton-SemiBold" pitchFamily="2"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1400" dirty="0">
                          <a:latin typeface="Campton-Light" pitchFamily="2" charset="0"/>
                        </a:rPr>
                        <a:t>Una vez confirmado el pago, </a:t>
                      </a:r>
                      <a:r>
                        <a:rPr lang="es-ES" sz="1400" dirty="0" smtClean="0">
                          <a:latin typeface="Campton-Light" pitchFamily="2" charset="0"/>
                        </a:rPr>
                        <a:t>se le </a:t>
                      </a:r>
                      <a:r>
                        <a:rPr lang="es-ES" sz="1400" dirty="0">
                          <a:latin typeface="Campton-Light" pitchFamily="2" charset="0"/>
                        </a:rPr>
                        <a:t>enviará la información de acceso al Diplomado. </a:t>
                      </a:r>
                    </a:p>
                  </a:txBody>
                  <a:tcPr/>
                </a:tc>
                <a:extLst>
                  <a:ext uri="{0D108BD9-81ED-4DB2-BD59-A6C34878D82A}">
                    <a16:rowId xmlns:a16="http://schemas.microsoft.com/office/drawing/2014/main" xmlns="" val="3624324533"/>
                  </a:ext>
                </a:extLst>
              </a:tr>
            </a:tbl>
          </a:graphicData>
        </a:graphic>
      </p:graphicFrame>
      <p:pic>
        <p:nvPicPr>
          <p:cNvPr id="4" name="Gráfico 6">
            <a:extLst>
              <a:ext uri="{FF2B5EF4-FFF2-40B4-BE49-F238E27FC236}">
                <a16:creationId xmlns:a16="http://schemas.microsoft.com/office/drawing/2014/main" xmlns="" id="{913E4FCE-034F-5648-96C5-AB21642CE2BE}"/>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 uri="{96DAC541-7B7A-43D3-8B79-37D633B846F1}">
                <asvg:svgBlip xmlns="" xmlns:asvg="http://schemas.microsoft.com/office/drawing/2016/SVG/main" r:embed="rId4"/>
              </a:ext>
            </a:extLst>
          </a:blip>
          <a:stretch>
            <a:fillRect/>
          </a:stretch>
        </p:blipFill>
        <p:spPr>
          <a:xfrm>
            <a:off x="546852" y="322170"/>
            <a:ext cx="2034902" cy="589951"/>
          </a:xfrm>
          <a:prstGeom prst="rect">
            <a:avLst/>
          </a:prstGeom>
        </p:spPr>
      </p:pic>
      <p:sp>
        <p:nvSpPr>
          <p:cNvPr id="5" name="Rectángulo 4"/>
          <p:cNvSpPr/>
          <p:nvPr/>
        </p:nvSpPr>
        <p:spPr>
          <a:xfrm>
            <a:off x="-594" y="6953459"/>
            <a:ext cx="6858594" cy="20395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1209861" y="7261391"/>
            <a:ext cx="5304908" cy="1415772"/>
          </a:xfrm>
          <a:prstGeom prst="rect">
            <a:avLst/>
          </a:prstGeom>
          <a:noFill/>
        </p:spPr>
        <p:txBody>
          <a:bodyPr wrap="square" rtlCol="0">
            <a:spAutoFit/>
          </a:bodyPr>
          <a:lstStyle/>
          <a:p>
            <a:r>
              <a:rPr lang="es-ES" sz="1600" dirty="0">
                <a:solidFill>
                  <a:schemeClr val="tx1">
                    <a:lumMod val="85000"/>
                    <a:lumOff val="15000"/>
                  </a:schemeClr>
                </a:solidFill>
                <a:latin typeface="Campton-SemiBold" pitchFamily="2" charset="0"/>
              </a:rPr>
              <a:t>Certificado</a:t>
            </a:r>
            <a:endParaRPr lang="es-PE" sz="1600" dirty="0">
              <a:solidFill>
                <a:schemeClr val="tx1">
                  <a:lumMod val="85000"/>
                  <a:lumOff val="15000"/>
                </a:schemeClr>
              </a:solidFill>
              <a:latin typeface="Campton-SemiBold" pitchFamily="2" charset="0"/>
            </a:endParaRPr>
          </a:p>
          <a:p>
            <a:r>
              <a:rPr lang="es-ES" sz="1400" dirty="0">
                <a:solidFill>
                  <a:schemeClr val="bg1"/>
                </a:solidFill>
                <a:latin typeface="Campton-Light" pitchFamily="2" charset="0"/>
              </a:rPr>
              <a:t>Los participantes que superen las actividades propuestas en el diplomado recibirán un certificado final emitido por CAF y </a:t>
            </a:r>
            <a:r>
              <a:rPr lang="es-ES" sz="1400" dirty="0" smtClean="0">
                <a:solidFill>
                  <a:schemeClr val="bg1"/>
                </a:solidFill>
                <a:latin typeface="Campton-Light" pitchFamily="2" charset="0"/>
              </a:rPr>
              <a:t>la UCAB, </a:t>
            </a:r>
            <a:r>
              <a:rPr lang="es-ES" sz="1400" dirty="0">
                <a:solidFill>
                  <a:schemeClr val="bg1"/>
                </a:solidFill>
                <a:latin typeface="Campton-Light" pitchFamily="2" charset="0"/>
              </a:rPr>
              <a:t>que acredita su participación y superación. El certificado será emitido de forma electrónica </a:t>
            </a:r>
            <a:r>
              <a:rPr lang="es-ES" sz="1400" b="1" dirty="0">
                <a:solidFill>
                  <a:schemeClr val="bg1"/>
                </a:solidFill>
                <a:latin typeface="Campton-Light" pitchFamily="2" charset="0"/>
              </a:rPr>
              <a:t>(digital, seguro, portátil y compartible).  </a:t>
            </a:r>
            <a:endParaRPr lang="es-PE" sz="1400" b="1" dirty="0">
              <a:solidFill>
                <a:schemeClr val="bg1"/>
              </a:solidFill>
              <a:latin typeface="Campton-Light" pitchFamily="2" charset="0"/>
            </a:endParaRPr>
          </a:p>
        </p:txBody>
      </p:sp>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861" y="7261391"/>
            <a:ext cx="790222" cy="790222"/>
          </a:xfrm>
          <a:prstGeom prst="rect">
            <a:avLst/>
          </a:prstGeom>
        </p:spPr>
      </p:pic>
    </p:spTree>
    <p:extLst>
      <p:ext uri="{BB962C8B-B14F-4D97-AF65-F5344CB8AC3E}">
        <p14:creationId xmlns:p14="http://schemas.microsoft.com/office/powerpoint/2010/main" val="2332732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6">
            <a:extLst>
              <a:ext uri="{FF2B5EF4-FFF2-40B4-BE49-F238E27FC236}">
                <a16:creationId xmlns:a16="http://schemas.microsoft.com/office/drawing/2014/main" xmlns="" id="{913E4FCE-034F-5648-96C5-AB21642CE2BE}"/>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 uri="{96DAC541-7B7A-43D3-8B79-37D633B846F1}">
                <asvg:svgBlip xmlns="" xmlns:asvg="http://schemas.microsoft.com/office/drawing/2016/SVG/main" r:embed="rId7"/>
              </a:ext>
            </a:extLst>
          </a:blip>
          <a:stretch>
            <a:fillRect/>
          </a:stretch>
        </p:blipFill>
        <p:spPr>
          <a:xfrm>
            <a:off x="4404753" y="290190"/>
            <a:ext cx="2034902" cy="589951"/>
          </a:xfrm>
          <a:prstGeom prst="rect">
            <a:avLst/>
          </a:prstGeom>
        </p:spPr>
      </p:pic>
      <p:sp>
        <p:nvSpPr>
          <p:cNvPr id="5" name="Rectángulo 4"/>
          <p:cNvSpPr/>
          <p:nvPr/>
        </p:nvSpPr>
        <p:spPr>
          <a:xfrm>
            <a:off x="364251" y="1389861"/>
            <a:ext cx="6253843" cy="1126462"/>
          </a:xfrm>
          <a:prstGeom prst="rect">
            <a:avLst/>
          </a:prstGeom>
        </p:spPr>
        <p:txBody>
          <a:bodyPr wrap="square">
            <a:spAutoFit/>
          </a:bodyPr>
          <a:lstStyle/>
          <a:p>
            <a:pPr>
              <a:lnSpc>
                <a:spcPct val="120000"/>
              </a:lnSpc>
            </a:pPr>
            <a:r>
              <a:rPr lang="es-PE" sz="1400" dirty="0" smtClean="0">
                <a:latin typeface="Campton-Light" pitchFamily="2" charset="0"/>
              </a:rPr>
              <a:t>El Diplomado ofrecido en alianza con las universidades más prestigiosas de América Latina y el Caribe, como así también de España, le permitirá al estudiante contar una visión regional, intercambiar ideas y experiencias con estudiantes de múltiples países.</a:t>
            </a:r>
            <a:endParaRPr lang="es-ES" sz="1400" b="1" dirty="0">
              <a:latin typeface="Campton-Light" pitchFamily="2" charset="0"/>
            </a:endParaRPr>
          </a:p>
        </p:txBody>
      </p:sp>
      <p:sp>
        <p:nvSpPr>
          <p:cNvPr id="8" name="Rectángulo 7"/>
          <p:cNvSpPr/>
          <p:nvPr/>
        </p:nvSpPr>
        <p:spPr>
          <a:xfrm>
            <a:off x="369025" y="2578956"/>
            <a:ext cx="2317025" cy="698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rotWithShape="1">
          <a:blip r:embed="rId8" cstate="print">
            <a:extLst>
              <a:ext uri="{28A0092B-C50C-407E-A947-70E740481C1C}">
                <a14:useLocalDpi xmlns:a14="http://schemas.microsoft.com/office/drawing/2010/main" val="0"/>
              </a:ext>
            </a:extLst>
          </a:blip>
          <a:srcRect l="30667" t="35146" r="9834" b="6632"/>
          <a:stretch/>
        </p:blipFill>
        <p:spPr>
          <a:xfrm>
            <a:off x="967949" y="2578956"/>
            <a:ext cx="5471706" cy="6989070"/>
          </a:xfrm>
          <a:prstGeom prst="rect">
            <a:avLst/>
          </a:prstGeom>
        </p:spPr>
      </p:pic>
      <p:pic>
        <p:nvPicPr>
          <p:cNvPr id="7" name="Imagen 6"/>
          <p:cNvPicPr>
            <a:picLocks noChangeAspect="1"/>
          </p:cNvPicPr>
          <p:nvPr/>
        </p:nvPicPr>
        <p:blipFill rotWithShape="1">
          <a:blip r:embed="rId8" cstate="print">
            <a:extLst>
              <a:ext uri="{28A0092B-C50C-407E-A947-70E740481C1C}">
                <a14:useLocalDpi xmlns:a14="http://schemas.microsoft.com/office/drawing/2010/main" val="0"/>
              </a:ext>
            </a:extLst>
          </a:blip>
          <a:srcRect l="6778" t="62640" r="89243" b="27310"/>
          <a:stretch/>
        </p:blipFill>
        <p:spPr>
          <a:xfrm>
            <a:off x="377066" y="7180808"/>
            <a:ext cx="254122" cy="941755"/>
          </a:xfrm>
          <a:prstGeom prst="rect">
            <a:avLst/>
          </a:prstGeom>
        </p:spPr>
      </p:pic>
      <p:pic>
        <p:nvPicPr>
          <p:cNvPr id="9" name="Imagen 8"/>
          <p:cNvPicPr>
            <a:picLocks noChangeAspect="1"/>
          </p:cNvPicPr>
          <p:nvPr/>
        </p:nvPicPr>
        <p:blipFill rotWithShape="1">
          <a:blip r:embed="rId9" cstate="print">
            <a:extLst>
              <a:ext uri="{28A0092B-C50C-407E-A947-70E740481C1C}">
                <a14:useLocalDpi xmlns:a14="http://schemas.microsoft.com/office/drawing/2010/main" val="0"/>
              </a:ext>
            </a:extLst>
          </a:blip>
          <a:srcRect l="24934" t="17822" r="20667" b="18711"/>
          <a:stretch/>
        </p:blipFill>
        <p:spPr>
          <a:xfrm>
            <a:off x="1211768" y="3525464"/>
            <a:ext cx="421277" cy="491490"/>
          </a:xfrm>
          <a:prstGeom prst="rect">
            <a:avLst/>
          </a:prstGeom>
        </p:spPr>
      </p:pic>
      <p:pic>
        <p:nvPicPr>
          <p:cNvPr id="10" name="Imagen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47328" y="4813394"/>
            <a:ext cx="598924" cy="236550"/>
          </a:xfrm>
          <a:prstGeom prst="rect">
            <a:avLst/>
          </a:prstGeom>
        </p:spPr>
      </p:pic>
      <p:pic>
        <p:nvPicPr>
          <p:cNvPr id="14" name="Imagen 13"/>
          <p:cNvPicPr>
            <a:picLocks noChangeAspect="1"/>
          </p:cNvPicPr>
          <p:nvPr/>
        </p:nvPicPr>
        <p:blipFill rotWithShape="1">
          <a:blip r:embed="rId11" cstate="print">
            <a:extLst>
              <a:ext uri="{28A0092B-C50C-407E-A947-70E740481C1C}">
                <a14:useLocalDpi xmlns:a14="http://schemas.microsoft.com/office/drawing/2010/main" val="0"/>
              </a:ext>
            </a:extLst>
          </a:blip>
          <a:srcRect t="27341" b="30461"/>
          <a:stretch/>
        </p:blipFill>
        <p:spPr>
          <a:xfrm>
            <a:off x="5528743" y="5136921"/>
            <a:ext cx="701234" cy="164392"/>
          </a:xfrm>
          <a:prstGeom prst="rect">
            <a:avLst/>
          </a:prstGeom>
        </p:spPr>
      </p:pic>
      <p:sp>
        <p:nvSpPr>
          <p:cNvPr id="16" name="Rectángulo 15"/>
          <p:cNvSpPr/>
          <p:nvPr/>
        </p:nvSpPr>
        <p:spPr>
          <a:xfrm>
            <a:off x="3892042" y="4099727"/>
            <a:ext cx="609620" cy="190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74045" y="4175089"/>
            <a:ext cx="430708" cy="149112"/>
          </a:xfrm>
          <a:prstGeom prst="rect">
            <a:avLst/>
          </a:prstGeom>
        </p:spPr>
      </p:pic>
      <p:pic>
        <p:nvPicPr>
          <p:cNvPr id="17" name="Imagen 16"/>
          <p:cNvPicPr>
            <a:picLocks noChangeAspect="1"/>
          </p:cNvPicPr>
          <p:nvPr/>
        </p:nvPicPr>
        <p:blipFill rotWithShape="1">
          <a:blip r:embed="rId13" cstate="print">
            <a:extLst>
              <a:ext uri="{28A0092B-C50C-407E-A947-70E740481C1C}">
                <a14:useLocalDpi xmlns:a14="http://schemas.microsoft.com/office/drawing/2010/main" val="0"/>
              </a:ext>
            </a:extLst>
          </a:blip>
          <a:srcRect l="10550" t="22020" r="10330" b="23800"/>
          <a:stretch/>
        </p:blipFill>
        <p:spPr>
          <a:xfrm>
            <a:off x="2556979" y="5945765"/>
            <a:ext cx="663191" cy="255451"/>
          </a:xfrm>
          <a:prstGeom prst="rect">
            <a:avLst/>
          </a:prstGeom>
        </p:spPr>
      </p:pic>
      <p:pic>
        <p:nvPicPr>
          <p:cNvPr id="18" name="Imagen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29095" y="6520811"/>
            <a:ext cx="834314" cy="192534"/>
          </a:xfrm>
          <a:prstGeom prst="rect">
            <a:avLst/>
          </a:prstGeom>
        </p:spPr>
      </p:pic>
      <p:pic>
        <p:nvPicPr>
          <p:cNvPr id="19" name="Imagen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55678" y="6713345"/>
            <a:ext cx="557684" cy="557684"/>
          </a:xfrm>
          <a:prstGeom prst="rect">
            <a:avLst/>
          </a:prstGeom>
        </p:spPr>
      </p:pic>
      <p:pic>
        <p:nvPicPr>
          <p:cNvPr id="20" name="Imagen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50905" y="7563011"/>
            <a:ext cx="367590" cy="367590"/>
          </a:xfrm>
          <a:prstGeom prst="rect">
            <a:avLst/>
          </a:prstGeom>
        </p:spPr>
      </p:pic>
      <p:pic>
        <p:nvPicPr>
          <p:cNvPr id="22" name="Imagen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88522" y="8326590"/>
            <a:ext cx="711235" cy="221155"/>
          </a:xfrm>
          <a:prstGeom prst="rect">
            <a:avLst/>
          </a:prstGeom>
        </p:spPr>
      </p:pic>
      <p:pic>
        <p:nvPicPr>
          <p:cNvPr id="23" name="Imagen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13386" y="7665266"/>
            <a:ext cx="956785" cy="251156"/>
          </a:xfrm>
          <a:prstGeom prst="rect">
            <a:avLst/>
          </a:prstGeom>
        </p:spPr>
      </p:pic>
      <p:pic>
        <p:nvPicPr>
          <p:cNvPr id="24" name="Imagen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20627" y="4139450"/>
            <a:ext cx="636352" cy="151196"/>
          </a:xfrm>
          <a:prstGeom prst="rect">
            <a:avLst/>
          </a:prstGeom>
        </p:spPr>
      </p:pic>
      <p:pic>
        <p:nvPicPr>
          <p:cNvPr id="26" name="Imagen 2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63523" y="3863104"/>
            <a:ext cx="1199771" cy="255733"/>
          </a:xfrm>
          <a:prstGeom prst="rect">
            <a:avLst/>
          </a:prstGeom>
        </p:spPr>
      </p:pic>
      <p:pic>
        <p:nvPicPr>
          <p:cNvPr id="27" name="Imagen 2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037200" y="3438020"/>
            <a:ext cx="388835" cy="388835"/>
          </a:xfrm>
          <a:prstGeom prst="rect">
            <a:avLst/>
          </a:prstGeom>
        </p:spPr>
      </p:pic>
      <p:pic>
        <p:nvPicPr>
          <p:cNvPr id="28" name="Imagen 2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244436" y="4357256"/>
            <a:ext cx="582685" cy="201525"/>
          </a:xfrm>
          <a:prstGeom prst="rect">
            <a:avLst/>
          </a:prstGeom>
        </p:spPr>
      </p:pic>
      <p:sp>
        <p:nvSpPr>
          <p:cNvPr id="29" name="CuadroTexto 28"/>
          <p:cNvSpPr txBox="1"/>
          <p:nvPr/>
        </p:nvSpPr>
        <p:spPr>
          <a:xfrm>
            <a:off x="614459" y="7180807"/>
            <a:ext cx="2948872" cy="2344231"/>
          </a:xfrm>
          <a:prstGeom prst="rect">
            <a:avLst/>
          </a:prstGeom>
          <a:solidFill>
            <a:schemeClr val="bg1"/>
          </a:solidFill>
        </p:spPr>
        <p:txBody>
          <a:bodyPr wrap="square" rtlCol="0">
            <a:spAutoFit/>
          </a:bodyPr>
          <a:lstStyle/>
          <a:p>
            <a:pPr>
              <a:spcBef>
                <a:spcPts val="120"/>
              </a:spcBef>
            </a:pPr>
            <a:r>
              <a:rPr lang="es-MX" sz="700" b="1" dirty="0" smtClean="0">
                <a:latin typeface="Campton-Light" pitchFamily="2" charset="0"/>
              </a:rPr>
              <a:t>México </a:t>
            </a:r>
            <a:r>
              <a:rPr lang="es-MX" sz="700" dirty="0" smtClean="0">
                <a:latin typeface="Campton-Light" pitchFamily="2" charset="0"/>
              </a:rPr>
              <a:t>- Centro </a:t>
            </a:r>
            <a:r>
              <a:rPr lang="es-MX" sz="700" dirty="0">
                <a:latin typeface="Campton-Light" pitchFamily="2" charset="0"/>
              </a:rPr>
              <a:t>de Investigación y Docencia Económicas, </a:t>
            </a:r>
            <a:r>
              <a:rPr lang="es-MX" sz="700" dirty="0" smtClean="0">
                <a:latin typeface="Campton-Light" pitchFamily="2" charset="0"/>
              </a:rPr>
              <a:t>A.C</a:t>
            </a:r>
          </a:p>
          <a:p>
            <a:pPr>
              <a:spcBef>
                <a:spcPts val="120"/>
              </a:spcBef>
            </a:pPr>
            <a:r>
              <a:rPr lang="es-MX" sz="700" b="1" dirty="0" smtClean="0">
                <a:latin typeface="Campton-Light" pitchFamily="2" charset="0"/>
              </a:rPr>
              <a:t>Costa Rica </a:t>
            </a:r>
            <a:r>
              <a:rPr lang="es-MX" sz="700" dirty="0" smtClean="0">
                <a:latin typeface="Campton-Light" pitchFamily="2" charset="0"/>
              </a:rPr>
              <a:t>– Facultad Latinoamericana de Ciencias Sociales</a:t>
            </a:r>
          </a:p>
          <a:p>
            <a:pPr>
              <a:spcBef>
                <a:spcPts val="120"/>
              </a:spcBef>
            </a:pPr>
            <a:r>
              <a:rPr lang="es-MX" sz="700" b="1" dirty="0">
                <a:latin typeface="Campton-Light" pitchFamily="2" charset="0"/>
              </a:rPr>
              <a:t>El Salvador </a:t>
            </a:r>
            <a:r>
              <a:rPr lang="es-MX" sz="700" dirty="0">
                <a:latin typeface="Campton-Light" pitchFamily="2" charset="0"/>
              </a:rPr>
              <a:t>– </a:t>
            </a:r>
            <a:r>
              <a:rPr lang="es-MX" sz="700" dirty="0" smtClean="0">
                <a:latin typeface="Campton-Light" pitchFamily="2" charset="0"/>
              </a:rPr>
              <a:t>Instituto Diplomático “Doctor José Gustavo Guerrero”</a:t>
            </a:r>
            <a:endParaRPr lang="es-MX" sz="700" dirty="0">
              <a:latin typeface="Campton-Light" pitchFamily="2" charset="0"/>
            </a:endParaRPr>
          </a:p>
          <a:p>
            <a:pPr>
              <a:spcBef>
                <a:spcPts val="120"/>
              </a:spcBef>
            </a:pPr>
            <a:r>
              <a:rPr lang="es-MX" sz="700" b="1" dirty="0" smtClean="0">
                <a:latin typeface="Campton-Light" pitchFamily="2" charset="0"/>
              </a:rPr>
              <a:t>Panamá</a:t>
            </a:r>
            <a:r>
              <a:rPr lang="es-MX" sz="700" dirty="0" smtClean="0">
                <a:latin typeface="Campton-Light" pitchFamily="2" charset="0"/>
              </a:rPr>
              <a:t> – ADEN </a:t>
            </a:r>
            <a:r>
              <a:rPr lang="es-MX" sz="700" dirty="0" err="1" smtClean="0">
                <a:latin typeface="Campton-Light" pitchFamily="2" charset="0"/>
              </a:rPr>
              <a:t>School</a:t>
            </a:r>
            <a:r>
              <a:rPr lang="es-MX" sz="700" dirty="0" smtClean="0">
                <a:latin typeface="Campton-Light" pitchFamily="2" charset="0"/>
              </a:rPr>
              <a:t> of </a:t>
            </a:r>
            <a:r>
              <a:rPr lang="es-MX" sz="700" dirty="0" err="1" smtClean="0">
                <a:latin typeface="Campton-Light" pitchFamily="2" charset="0"/>
              </a:rPr>
              <a:t>Government</a:t>
            </a:r>
            <a:endParaRPr lang="es-MX" sz="700" dirty="0" smtClean="0">
              <a:latin typeface="Campton-Light" pitchFamily="2" charset="0"/>
            </a:endParaRPr>
          </a:p>
          <a:p>
            <a:pPr>
              <a:spcBef>
                <a:spcPts val="120"/>
              </a:spcBef>
            </a:pPr>
            <a:r>
              <a:rPr lang="es-MX" sz="700" b="1" dirty="0" smtClean="0">
                <a:latin typeface="Campton-Light" pitchFamily="2" charset="0"/>
              </a:rPr>
              <a:t>República </a:t>
            </a:r>
            <a:r>
              <a:rPr lang="es-MX" sz="700" b="1" dirty="0" err="1" smtClean="0">
                <a:latin typeface="Campton-Light" pitchFamily="2" charset="0"/>
              </a:rPr>
              <a:t>Domicana</a:t>
            </a:r>
            <a:r>
              <a:rPr lang="es-MX" sz="700" b="1" dirty="0">
                <a:latin typeface="Campton-Light" pitchFamily="2" charset="0"/>
              </a:rPr>
              <a:t> </a:t>
            </a:r>
            <a:r>
              <a:rPr lang="es-MX" sz="700" dirty="0">
                <a:latin typeface="Campton-Light" pitchFamily="2" charset="0"/>
              </a:rPr>
              <a:t>- </a:t>
            </a:r>
            <a:r>
              <a:rPr lang="es-MX" sz="700" dirty="0" smtClean="0">
                <a:latin typeface="Campton-Light" pitchFamily="2" charset="0"/>
              </a:rPr>
              <a:t>Instituto </a:t>
            </a:r>
            <a:r>
              <a:rPr lang="es-MX" sz="700" dirty="0">
                <a:latin typeface="Campton-Light" pitchFamily="2" charset="0"/>
              </a:rPr>
              <a:t>Tecnológico de Santo </a:t>
            </a:r>
            <a:r>
              <a:rPr lang="es-MX" sz="700" dirty="0" smtClean="0">
                <a:latin typeface="Campton-Light" pitchFamily="2" charset="0"/>
              </a:rPr>
              <a:t>Domingo</a:t>
            </a:r>
          </a:p>
          <a:p>
            <a:pPr>
              <a:spcBef>
                <a:spcPts val="120"/>
              </a:spcBef>
            </a:pPr>
            <a:r>
              <a:rPr lang="es-MX" sz="700" b="1" dirty="0" smtClean="0">
                <a:latin typeface="Campton-Light" pitchFamily="2" charset="0"/>
              </a:rPr>
              <a:t>Barbados / Jamaica / Trinidad y Tobago </a:t>
            </a:r>
            <a:r>
              <a:rPr lang="es-MX" sz="700" dirty="0" smtClean="0">
                <a:latin typeface="Campton-Light" pitchFamily="2" charset="0"/>
              </a:rPr>
              <a:t>– The University of the West </a:t>
            </a:r>
            <a:r>
              <a:rPr lang="es-MX" sz="700" dirty="0" err="1" smtClean="0">
                <a:latin typeface="Campton-Light" pitchFamily="2" charset="0"/>
              </a:rPr>
              <a:t>Indies</a:t>
            </a:r>
            <a:endParaRPr lang="es-MX" sz="700" dirty="0" smtClean="0">
              <a:latin typeface="Campton-Light" pitchFamily="2" charset="0"/>
            </a:endParaRPr>
          </a:p>
          <a:p>
            <a:pPr>
              <a:spcBef>
                <a:spcPts val="120"/>
              </a:spcBef>
            </a:pPr>
            <a:r>
              <a:rPr lang="es-MX" sz="700" b="1" dirty="0" smtClean="0">
                <a:latin typeface="Campton-Light" pitchFamily="2" charset="0"/>
              </a:rPr>
              <a:t>Colombia</a:t>
            </a:r>
            <a:r>
              <a:rPr lang="es-MX" sz="700" dirty="0" smtClean="0">
                <a:latin typeface="Campton-Light" pitchFamily="2" charset="0"/>
              </a:rPr>
              <a:t> – Universidad Externado</a:t>
            </a:r>
          </a:p>
          <a:p>
            <a:pPr>
              <a:spcBef>
                <a:spcPts val="120"/>
              </a:spcBef>
            </a:pPr>
            <a:r>
              <a:rPr lang="es-MX" sz="700" b="1" dirty="0">
                <a:latin typeface="Campton-Light" pitchFamily="2" charset="0"/>
              </a:rPr>
              <a:t>Venezuela</a:t>
            </a:r>
            <a:r>
              <a:rPr lang="es-MX" sz="700" dirty="0">
                <a:latin typeface="Campton-Light" pitchFamily="2" charset="0"/>
              </a:rPr>
              <a:t> - Universidad Católica Andrés </a:t>
            </a:r>
            <a:r>
              <a:rPr lang="es-MX" sz="700" dirty="0" smtClean="0">
                <a:latin typeface="Campton-Light" pitchFamily="2" charset="0"/>
              </a:rPr>
              <a:t>Bello</a:t>
            </a:r>
          </a:p>
          <a:p>
            <a:pPr>
              <a:spcBef>
                <a:spcPts val="120"/>
              </a:spcBef>
            </a:pPr>
            <a:r>
              <a:rPr lang="es-MX" sz="700" b="1" dirty="0">
                <a:latin typeface="Campton-Light" pitchFamily="2" charset="0"/>
              </a:rPr>
              <a:t>Ecuador</a:t>
            </a:r>
            <a:r>
              <a:rPr lang="es-MX" sz="700" dirty="0">
                <a:latin typeface="Campton-Light" pitchFamily="2" charset="0"/>
              </a:rPr>
              <a:t> - Escuela Superior Politécnica del </a:t>
            </a:r>
            <a:r>
              <a:rPr lang="es-MX" sz="700" dirty="0" smtClean="0">
                <a:latin typeface="Campton-Light" pitchFamily="2" charset="0"/>
              </a:rPr>
              <a:t>Litoral</a:t>
            </a:r>
          </a:p>
          <a:p>
            <a:pPr>
              <a:spcBef>
                <a:spcPts val="120"/>
              </a:spcBef>
            </a:pPr>
            <a:r>
              <a:rPr lang="es-MX" sz="700" b="1" dirty="0">
                <a:latin typeface="Campton-Light" pitchFamily="2" charset="0"/>
              </a:rPr>
              <a:t>Perú</a:t>
            </a:r>
            <a:r>
              <a:rPr lang="es-MX" sz="700" dirty="0">
                <a:latin typeface="Campton-Light" pitchFamily="2" charset="0"/>
              </a:rPr>
              <a:t> - Pontificia Universidad Católica del </a:t>
            </a:r>
            <a:r>
              <a:rPr lang="es-MX" sz="700" dirty="0" smtClean="0">
                <a:latin typeface="Campton-Light" pitchFamily="2" charset="0"/>
              </a:rPr>
              <a:t>Perú</a:t>
            </a:r>
          </a:p>
          <a:p>
            <a:pPr>
              <a:spcBef>
                <a:spcPts val="120"/>
              </a:spcBef>
            </a:pPr>
            <a:r>
              <a:rPr lang="es-MX" sz="700" b="1" dirty="0">
                <a:latin typeface="Campton-Light" pitchFamily="2" charset="0"/>
              </a:rPr>
              <a:t>Bolivia</a:t>
            </a:r>
            <a:r>
              <a:rPr lang="es-MX" sz="700" dirty="0">
                <a:latin typeface="Campton-Light" pitchFamily="2" charset="0"/>
              </a:rPr>
              <a:t> - Universidad Privada del </a:t>
            </a:r>
            <a:r>
              <a:rPr lang="es-MX" sz="700" dirty="0" smtClean="0">
                <a:latin typeface="Campton-Light" pitchFamily="2" charset="0"/>
              </a:rPr>
              <a:t>Valle</a:t>
            </a:r>
          </a:p>
          <a:p>
            <a:pPr>
              <a:spcBef>
                <a:spcPts val="120"/>
              </a:spcBef>
            </a:pPr>
            <a:r>
              <a:rPr lang="es-MX" sz="700" b="1" dirty="0">
                <a:latin typeface="Campton-Light" pitchFamily="2" charset="0"/>
              </a:rPr>
              <a:t>Paraguay</a:t>
            </a:r>
            <a:r>
              <a:rPr lang="es-MX" sz="700" dirty="0">
                <a:latin typeface="Campton-Light" pitchFamily="2" charset="0"/>
              </a:rPr>
              <a:t> –  Universidad Columbia del Paraguay</a:t>
            </a:r>
            <a:endParaRPr lang="es-MX" sz="700" dirty="0" smtClean="0">
              <a:latin typeface="Campton-Light" pitchFamily="2" charset="0"/>
            </a:endParaRPr>
          </a:p>
          <a:p>
            <a:pPr>
              <a:spcBef>
                <a:spcPts val="120"/>
              </a:spcBef>
            </a:pPr>
            <a:r>
              <a:rPr lang="es-MX" sz="700" b="1" dirty="0" smtClean="0">
                <a:latin typeface="Campton-Light" pitchFamily="2" charset="0"/>
              </a:rPr>
              <a:t>Chile</a:t>
            </a:r>
            <a:r>
              <a:rPr lang="es-MX" sz="700" dirty="0" smtClean="0">
                <a:latin typeface="Campton-Light" pitchFamily="2" charset="0"/>
              </a:rPr>
              <a:t> </a:t>
            </a:r>
            <a:r>
              <a:rPr lang="es-MX" sz="700" dirty="0">
                <a:latin typeface="Campton-Light" pitchFamily="2" charset="0"/>
              </a:rPr>
              <a:t>– Universidad Central de Chile</a:t>
            </a:r>
            <a:endParaRPr lang="es-MX" sz="700" dirty="0" smtClean="0">
              <a:latin typeface="Campton-Light" pitchFamily="2" charset="0"/>
            </a:endParaRPr>
          </a:p>
          <a:p>
            <a:pPr>
              <a:spcBef>
                <a:spcPts val="120"/>
              </a:spcBef>
            </a:pPr>
            <a:r>
              <a:rPr lang="es-MX" sz="700" b="1" dirty="0" smtClean="0">
                <a:latin typeface="Campton-Light" pitchFamily="2" charset="0"/>
              </a:rPr>
              <a:t>Brasil </a:t>
            </a:r>
            <a:r>
              <a:rPr lang="es-MX" sz="700" dirty="0">
                <a:latin typeface="Campton-Light" pitchFamily="2" charset="0"/>
              </a:rPr>
              <a:t>– </a:t>
            </a:r>
            <a:r>
              <a:rPr lang="es-MX" sz="700" dirty="0" err="1" smtClean="0">
                <a:latin typeface="Campton-Light" pitchFamily="2" charset="0"/>
              </a:rPr>
              <a:t>Fundação</a:t>
            </a:r>
            <a:r>
              <a:rPr lang="es-MX" sz="700" dirty="0" smtClean="0">
                <a:latin typeface="Campton-Light" pitchFamily="2" charset="0"/>
              </a:rPr>
              <a:t> Getulio Vargas</a:t>
            </a:r>
          </a:p>
          <a:p>
            <a:pPr>
              <a:spcBef>
                <a:spcPts val="120"/>
              </a:spcBef>
            </a:pPr>
            <a:r>
              <a:rPr lang="es-MX" sz="700" b="1" dirty="0" smtClean="0">
                <a:latin typeface="Campton-Light" pitchFamily="2" charset="0"/>
              </a:rPr>
              <a:t>Uruguay</a:t>
            </a:r>
            <a:r>
              <a:rPr lang="es-MX" sz="700" dirty="0" smtClean="0">
                <a:latin typeface="Campton-Light" pitchFamily="2" charset="0"/>
              </a:rPr>
              <a:t> </a:t>
            </a:r>
            <a:r>
              <a:rPr lang="es-MX" sz="700" dirty="0">
                <a:latin typeface="Campton-Light" pitchFamily="2" charset="0"/>
              </a:rPr>
              <a:t>– Universidad de Montevideo</a:t>
            </a:r>
            <a:endParaRPr lang="es-MX" sz="700" dirty="0" smtClean="0">
              <a:latin typeface="Campton-Light" pitchFamily="2" charset="0"/>
            </a:endParaRPr>
          </a:p>
          <a:p>
            <a:pPr>
              <a:spcBef>
                <a:spcPts val="120"/>
              </a:spcBef>
            </a:pPr>
            <a:r>
              <a:rPr lang="es-MX" sz="700" b="1" dirty="0" smtClean="0">
                <a:latin typeface="Campton-Light" pitchFamily="2" charset="0"/>
              </a:rPr>
              <a:t>Argentina </a:t>
            </a:r>
            <a:r>
              <a:rPr lang="es-MX" sz="700" dirty="0" smtClean="0">
                <a:latin typeface="Campton-Light" pitchFamily="2" charset="0"/>
              </a:rPr>
              <a:t>– Universidad Católica de Córdoba</a:t>
            </a:r>
          </a:p>
          <a:p>
            <a:pPr>
              <a:spcBef>
                <a:spcPts val="120"/>
              </a:spcBef>
            </a:pPr>
            <a:r>
              <a:rPr lang="es-MX" sz="700" b="1" dirty="0" smtClean="0">
                <a:latin typeface="Campton-Light" pitchFamily="2" charset="0"/>
              </a:rPr>
              <a:t>España</a:t>
            </a:r>
            <a:r>
              <a:rPr lang="es-MX" sz="700" dirty="0" smtClean="0">
                <a:latin typeface="Campton-Light" pitchFamily="2" charset="0"/>
              </a:rPr>
              <a:t> – Universidad Complutense de Madrid </a:t>
            </a:r>
          </a:p>
        </p:txBody>
      </p:sp>
      <p:pic>
        <p:nvPicPr>
          <p:cNvPr id="32" name="Imagen 31"/>
          <p:cNvPicPr>
            <a:picLocks noChangeAspect="1"/>
          </p:cNvPicPr>
          <p:nvPr/>
        </p:nvPicPr>
        <p:blipFill rotWithShape="1">
          <a:blip r:embed="rId8" cstate="print">
            <a:extLst>
              <a:ext uri="{28A0092B-C50C-407E-A947-70E740481C1C}">
                <a14:useLocalDpi xmlns:a14="http://schemas.microsoft.com/office/drawing/2010/main" val="0"/>
              </a:ext>
            </a:extLst>
          </a:blip>
          <a:srcRect l="6778" t="73475" r="89430" b="9229"/>
          <a:stretch/>
        </p:blipFill>
        <p:spPr>
          <a:xfrm>
            <a:off x="372292" y="8122563"/>
            <a:ext cx="242167" cy="1299796"/>
          </a:xfrm>
          <a:prstGeom prst="rect">
            <a:avLst/>
          </a:prstGeom>
        </p:spPr>
      </p:pic>
      <p:sp>
        <p:nvSpPr>
          <p:cNvPr id="33" name="Rectángulo 32"/>
          <p:cNvSpPr/>
          <p:nvPr/>
        </p:nvSpPr>
        <p:spPr>
          <a:xfrm>
            <a:off x="336181" y="1095105"/>
            <a:ext cx="6309982" cy="286232"/>
          </a:xfrm>
          <a:prstGeom prst="rect">
            <a:avLst/>
          </a:prstGeom>
        </p:spPr>
        <p:txBody>
          <a:bodyPr wrap="square">
            <a:spAutoFit/>
          </a:bodyPr>
          <a:lstStyle/>
          <a:p>
            <a:pPr defTabSz="685800">
              <a:lnSpc>
                <a:spcPct val="90000"/>
              </a:lnSpc>
              <a:spcBef>
                <a:spcPts val="750"/>
              </a:spcBef>
              <a:spcAft>
                <a:spcPts val="0"/>
              </a:spcAft>
            </a:pPr>
            <a:r>
              <a:rPr lang="es-ES" sz="1400" dirty="0" smtClean="0">
                <a:solidFill>
                  <a:srgbClr val="0070C0"/>
                </a:solidFill>
                <a:latin typeface="Campton-SemiBold" pitchFamily="2" charset="0"/>
              </a:rPr>
              <a:t>Aliados regionales</a:t>
            </a:r>
            <a:endParaRPr lang="es-PE" sz="1400" dirty="0">
              <a:solidFill>
                <a:srgbClr val="0070C0"/>
              </a:solidFill>
              <a:latin typeface="Campton-SemiBold" pitchFamily="2" charset="0"/>
            </a:endParaRPr>
          </a:p>
        </p:txBody>
      </p:sp>
      <p:pic>
        <p:nvPicPr>
          <p:cNvPr id="35" name="Imagen 34"/>
          <p:cNvPicPr>
            <a:picLocks noChangeAspect="1"/>
          </p:cNvPicPr>
          <p:nvPr/>
        </p:nvPicPr>
        <p:blipFill>
          <a:blip r:embed="rId23"/>
          <a:stretch>
            <a:fillRect/>
          </a:stretch>
        </p:blipFill>
        <p:spPr>
          <a:xfrm>
            <a:off x="2420161" y="5117275"/>
            <a:ext cx="654334" cy="332076"/>
          </a:xfrm>
          <a:prstGeom prst="rect">
            <a:avLst/>
          </a:prstGeom>
        </p:spPr>
      </p:pic>
      <p:pic>
        <p:nvPicPr>
          <p:cNvPr id="36" name="Imagen 35"/>
          <p:cNvPicPr>
            <a:picLocks noChangeAspect="1"/>
          </p:cNvPicPr>
          <p:nvPr/>
        </p:nvPicPr>
        <p:blipFill rotWithShape="1">
          <a:blip r:embed="rId24" cstate="print">
            <a:extLst>
              <a:ext uri="{28A0092B-C50C-407E-A947-70E740481C1C}">
                <a14:useLocalDpi xmlns:a14="http://schemas.microsoft.com/office/drawing/2010/main" val="0"/>
              </a:ext>
            </a:extLst>
          </a:blip>
          <a:srcRect l="24388" t="38707" r="25812" b="39822"/>
          <a:stretch/>
        </p:blipFill>
        <p:spPr>
          <a:xfrm>
            <a:off x="2347790" y="4592422"/>
            <a:ext cx="683062" cy="165686"/>
          </a:xfrm>
          <a:prstGeom prst="rect">
            <a:avLst/>
          </a:prstGeom>
        </p:spPr>
      </p:pic>
      <p:pic>
        <p:nvPicPr>
          <p:cNvPr id="2" name="Imagen 1"/>
          <p:cNvPicPr>
            <a:picLocks noChangeAspect="1"/>
          </p:cNvPicPr>
          <p:nvPr/>
        </p:nvPicPr>
        <p:blipFill rotWithShape="1">
          <a:blip r:embed="rId25" cstate="print">
            <a:extLst>
              <a:ext uri="{28A0092B-C50C-407E-A947-70E740481C1C}">
                <a14:useLocalDpi xmlns:a14="http://schemas.microsoft.com/office/drawing/2010/main" val="0"/>
              </a:ext>
            </a:extLst>
          </a:blip>
          <a:srcRect l="106530" t="-37739" r="-106530" b="29909"/>
          <a:stretch/>
        </p:blipFill>
        <p:spPr>
          <a:xfrm>
            <a:off x="0" y="2192694"/>
            <a:ext cx="6858000" cy="5146866"/>
          </a:xfrm>
          <a:prstGeom prst="rect">
            <a:avLst/>
          </a:prstGeom>
        </p:spPr>
      </p:pic>
      <p:pic>
        <p:nvPicPr>
          <p:cNvPr id="30" name="Imagen 29"/>
          <p:cNvPicPr>
            <a:picLocks noChangeAspect="1"/>
          </p:cNvPicPr>
          <p:nvPr/>
        </p:nvPicPr>
        <p:blipFill rotWithShape="1">
          <a:blip r:embed="rId26" cstate="print">
            <a:extLst>
              <a:ext uri="{28A0092B-C50C-407E-A947-70E740481C1C}">
                <a14:useLocalDpi xmlns:a14="http://schemas.microsoft.com/office/drawing/2010/main" val="0"/>
              </a:ext>
            </a:extLst>
          </a:blip>
          <a:srcRect l="22602" t="74239" r="56990" b="2303"/>
          <a:stretch/>
        </p:blipFill>
        <p:spPr>
          <a:xfrm>
            <a:off x="5521475" y="2662864"/>
            <a:ext cx="820365" cy="656292"/>
          </a:xfrm>
          <a:prstGeom prst="rect">
            <a:avLst/>
          </a:prstGeom>
        </p:spPr>
      </p:pic>
      <p:pic>
        <p:nvPicPr>
          <p:cNvPr id="3" name="Imagen 2"/>
          <p:cNvPicPr>
            <a:picLocks noChangeAspect="1"/>
          </p:cNvPicPr>
          <p:nvPr/>
        </p:nvPicPr>
        <p:blipFill rotWithShape="1">
          <a:blip r:embed="rId27" cstate="print">
            <a:extLst>
              <a:ext uri="{28A0092B-C50C-407E-A947-70E740481C1C}">
                <a14:useLocalDpi xmlns:a14="http://schemas.microsoft.com/office/drawing/2010/main" val="0"/>
              </a:ext>
            </a:extLst>
          </a:blip>
          <a:srcRect l="8178" t="7505" r="90188" b="89259"/>
          <a:stretch/>
        </p:blipFill>
        <p:spPr>
          <a:xfrm>
            <a:off x="478948" y="9327241"/>
            <a:ext cx="118782" cy="163774"/>
          </a:xfrm>
          <a:prstGeom prst="rect">
            <a:avLst/>
          </a:prstGeom>
        </p:spPr>
      </p:pic>
      <p:pic>
        <p:nvPicPr>
          <p:cNvPr id="11" name="Imagen 10"/>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179384" y="3221572"/>
            <a:ext cx="1090787" cy="613568"/>
          </a:xfrm>
          <a:prstGeom prst="rect">
            <a:avLst/>
          </a:prstGeom>
        </p:spPr>
      </p:pic>
    </p:spTree>
    <p:extLst>
      <p:ext uri="{BB962C8B-B14F-4D97-AF65-F5344CB8AC3E}">
        <p14:creationId xmlns:p14="http://schemas.microsoft.com/office/powerpoint/2010/main" val="2617077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339846" y="1527838"/>
            <a:ext cx="5208454" cy="1446550"/>
          </a:xfrm>
          <a:prstGeom prst="rect">
            <a:avLst/>
          </a:prstGeom>
        </p:spPr>
        <p:txBody>
          <a:bodyPr wrap="square">
            <a:spAutoFit/>
          </a:bodyPr>
          <a:lstStyle/>
          <a:p>
            <a:r>
              <a:rPr lang="es-MX" sz="1100" dirty="0">
                <a:latin typeface="Campton-Light" pitchFamily="2" charset="0"/>
              </a:rPr>
              <a:t>Director del centro de pensamiento Asuntos del Sur. Politólogo de la Universidad de Buenos Aires, </a:t>
            </a:r>
            <a:r>
              <a:rPr lang="es-MX" sz="1100" dirty="0" err="1">
                <a:latin typeface="Campton-Light" pitchFamily="2" charset="0"/>
              </a:rPr>
              <a:t>MSc</a:t>
            </a:r>
            <a:r>
              <a:rPr lang="es-MX" sz="1100" dirty="0">
                <a:latin typeface="Campton-Light" pitchFamily="2" charset="0"/>
              </a:rPr>
              <a:t> en Estudios Latinoamericanos de la Universidad de Oxford, MPA y PhD en Ciencias Políticas del Instituto de Estudios Políticos de París (</a:t>
            </a:r>
            <a:r>
              <a:rPr lang="es-MX" sz="1100" dirty="0" err="1">
                <a:latin typeface="Campton-Light" pitchFamily="2" charset="0"/>
              </a:rPr>
              <a:t>Sciences</a:t>
            </a:r>
            <a:r>
              <a:rPr lang="es-MX" sz="1100" dirty="0">
                <a:latin typeface="Campton-Light" pitchFamily="2" charset="0"/>
              </a:rPr>
              <a:t> Po). Trabajó en el Woodrow Wilson Center, el Centro de Desarrollo de la OCDE y dirigió el Instituto Federal de Gobierno en Argentina. También es docente en la University of Arizona e investiga sobre innovación pública, gobernanza democrática y </a:t>
            </a:r>
            <a:r>
              <a:rPr lang="es-MX" sz="1100" dirty="0" err="1">
                <a:latin typeface="Campton-Light" pitchFamily="2" charset="0"/>
              </a:rPr>
              <a:t>tecnopolítica</a:t>
            </a:r>
            <a:r>
              <a:rPr lang="es-MX" sz="1100" dirty="0">
                <a:latin typeface="Campton-Light" pitchFamily="2" charset="0"/>
              </a:rPr>
              <a:t>.</a:t>
            </a:r>
          </a:p>
        </p:txBody>
      </p:sp>
      <p:sp>
        <p:nvSpPr>
          <p:cNvPr id="14" name="Rectángulo 13"/>
          <p:cNvSpPr/>
          <p:nvPr/>
        </p:nvSpPr>
        <p:spPr>
          <a:xfrm>
            <a:off x="238318" y="1207739"/>
            <a:ext cx="6415618" cy="286232"/>
          </a:xfrm>
          <a:prstGeom prst="rect">
            <a:avLst/>
          </a:prstGeom>
        </p:spPr>
        <p:txBody>
          <a:bodyPr wrap="square">
            <a:spAutoFit/>
          </a:bodyPr>
          <a:lstStyle/>
          <a:p>
            <a:pPr defTabSz="685800">
              <a:lnSpc>
                <a:spcPct val="90000"/>
              </a:lnSpc>
              <a:spcBef>
                <a:spcPts val="750"/>
              </a:spcBef>
            </a:pPr>
            <a:r>
              <a:rPr lang="es-PE" sz="1400" dirty="0" smtClean="0">
                <a:solidFill>
                  <a:srgbClr val="0070C0"/>
                </a:solidFill>
                <a:latin typeface="Campton-ExtraBold" pitchFamily="2" charset="0"/>
              </a:rPr>
              <a:t>Coordinación académica CAF</a:t>
            </a:r>
            <a:endParaRPr lang="es-MX" sz="1400" dirty="0">
              <a:solidFill>
                <a:srgbClr val="0070C0"/>
              </a:solidFill>
              <a:latin typeface="Campton-SemiBold" pitchFamily="2" charset="0"/>
            </a:endParaRPr>
          </a:p>
        </p:txBody>
      </p:sp>
      <p:sp>
        <p:nvSpPr>
          <p:cNvPr id="13" name="Rectángulo 12"/>
          <p:cNvSpPr/>
          <p:nvPr/>
        </p:nvSpPr>
        <p:spPr>
          <a:xfrm>
            <a:off x="238318" y="1493972"/>
            <a:ext cx="6309982" cy="1683256"/>
          </a:xfrm>
          <a:prstGeom prst="rect">
            <a:avLst/>
          </a:prstGeom>
          <a:noFill/>
          <a:ln>
            <a:solidFill>
              <a:srgbClr val="EE2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p:cNvSpPr/>
          <p:nvPr/>
        </p:nvSpPr>
        <p:spPr>
          <a:xfrm>
            <a:off x="194954" y="2455626"/>
            <a:ext cx="1230183" cy="461665"/>
          </a:xfrm>
          <a:prstGeom prst="rect">
            <a:avLst/>
          </a:prstGeom>
        </p:spPr>
        <p:txBody>
          <a:bodyPr wrap="square">
            <a:spAutoFit/>
          </a:bodyPr>
          <a:lstStyle/>
          <a:p>
            <a:pPr algn="ctr"/>
            <a:r>
              <a:rPr lang="es-MX" sz="1200" dirty="0" smtClean="0">
                <a:solidFill>
                  <a:schemeClr val="tx1">
                    <a:lumMod val="75000"/>
                    <a:lumOff val="25000"/>
                  </a:schemeClr>
                </a:solidFill>
                <a:latin typeface="Campton-ExtraBold" pitchFamily="2" charset="0"/>
              </a:rPr>
              <a:t>Matías Bianchi</a:t>
            </a:r>
            <a:endParaRPr lang="es-ES" sz="1200" dirty="0">
              <a:solidFill>
                <a:schemeClr val="tx1">
                  <a:lumMod val="75000"/>
                  <a:lumOff val="25000"/>
                </a:schemeClr>
              </a:solidFill>
              <a:latin typeface="Campton-ExtraBold" pitchFamily="2" charset="0"/>
            </a:endParaRPr>
          </a:p>
        </p:txBody>
      </p:sp>
      <p:sp>
        <p:nvSpPr>
          <p:cNvPr id="24" name="Elipse 23"/>
          <p:cNvSpPr/>
          <p:nvPr/>
        </p:nvSpPr>
        <p:spPr>
          <a:xfrm>
            <a:off x="289980" y="1547951"/>
            <a:ext cx="953405" cy="948335"/>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p:cNvSpPr/>
          <p:nvPr/>
        </p:nvSpPr>
        <p:spPr>
          <a:xfrm>
            <a:off x="1383210" y="4096109"/>
            <a:ext cx="5208454" cy="1785104"/>
          </a:xfrm>
          <a:prstGeom prst="rect">
            <a:avLst/>
          </a:prstGeom>
        </p:spPr>
        <p:txBody>
          <a:bodyPr wrap="square">
            <a:spAutoFit/>
          </a:bodyPr>
          <a:lstStyle/>
          <a:p>
            <a:r>
              <a:rPr lang="es-MX" sz="1100" dirty="0" smtClean="0">
                <a:latin typeface="Campton-Light" pitchFamily="2" charset="0"/>
              </a:rPr>
              <a:t>Especialista en Capacitación con más de </a:t>
            </a:r>
            <a:r>
              <a:rPr lang="es-MX" sz="1100" dirty="0">
                <a:latin typeface="Campton-Light" pitchFamily="2" charset="0"/>
              </a:rPr>
              <a:t>8</a:t>
            </a:r>
            <a:r>
              <a:rPr lang="es-MX" sz="1100" dirty="0" smtClean="0">
                <a:latin typeface="Campton-Light" pitchFamily="2" charset="0"/>
              </a:rPr>
              <a:t> años de experiencia en e-</a:t>
            </a:r>
            <a:r>
              <a:rPr lang="es-MX" sz="1100" dirty="0" err="1" smtClean="0">
                <a:latin typeface="Campton-Light" pitchFamily="2" charset="0"/>
              </a:rPr>
              <a:t>learning</a:t>
            </a:r>
            <a:r>
              <a:rPr lang="es-MX" sz="1100" dirty="0" smtClean="0">
                <a:latin typeface="Campton-Light" pitchFamily="2" charset="0"/>
              </a:rPr>
              <a:t>, gestión de conocimiento, nuevas metodologías de aprendizaje y comunicación estratégica en </a:t>
            </a:r>
            <a:r>
              <a:rPr lang="es-MX" sz="1100" dirty="0">
                <a:latin typeface="Campton-Light" pitchFamily="2" charset="0"/>
              </a:rPr>
              <a:t>CAF -Banco de Desarrollo de América Latina-. Magister en  Relaciones Públicas  y  Comunicación  Organizacional, Georgetown University. Magister en Comunicación, Pontificia Universidad Javeriana, Colombia. Licenciado en Ciencia Política, Universidad Católica de Córdoba, Argentina. Anteriormente, se desempeñó como Consultor en Comunicaciones en el Banco Interamericano de Desarrollo (BID</a:t>
            </a:r>
            <a:r>
              <a:rPr lang="es-MX" sz="1100" dirty="0" smtClean="0">
                <a:latin typeface="Campton-Light" pitchFamily="2" charset="0"/>
              </a:rPr>
              <a:t>).</a:t>
            </a:r>
          </a:p>
          <a:p>
            <a:r>
              <a:rPr lang="es-MX" sz="1100" dirty="0" smtClean="0">
                <a:latin typeface="Campton-Light" pitchFamily="2" charset="0"/>
                <a:hlinkClick r:id="rId3"/>
              </a:rPr>
              <a:t>prolando@caf.com</a:t>
            </a:r>
            <a:r>
              <a:rPr lang="es-MX" sz="1100" dirty="0" smtClean="0">
                <a:latin typeface="Campton-Light" pitchFamily="2" charset="0"/>
              </a:rPr>
              <a:t> </a:t>
            </a:r>
            <a:endParaRPr lang="es-MX" sz="1100" dirty="0">
              <a:latin typeface="Campton-Light" pitchFamily="2" charset="0"/>
            </a:endParaRPr>
          </a:p>
        </p:txBody>
      </p:sp>
      <p:sp>
        <p:nvSpPr>
          <p:cNvPr id="26" name="Rectángulo 25"/>
          <p:cNvSpPr/>
          <p:nvPr/>
        </p:nvSpPr>
        <p:spPr>
          <a:xfrm>
            <a:off x="281682" y="3759077"/>
            <a:ext cx="6415618" cy="286232"/>
          </a:xfrm>
          <a:prstGeom prst="rect">
            <a:avLst/>
          </a:prstGeom>
        </p:spPr>
        <p:txBody>
          <a:bodyPr wrap="square">
            <a:spAutoFit/>
          </a:bodyPr>
          <a:lstStyle/>
          <a:p>
            <a:pPr defTabSz="685800">
              <a:lnSpc>
                <a:spcPct val="90000"/>
              </a:lnSpc>
              <a:spcBef>
                <a:spcPts val="750"/>
              </a:spcBef>
            </a:pPr>
            <a:r>
              <a:rPr lang="es-PE" sz="1400" dirty="0" smtClean="0">
                <a:solidFill>
                  <a:srgbClr val="0070C0"/>
                </a:solidFill>
                <a:latin typeface="Campton-ExtraBold" pitchFamily="2" charset="0"/>
              </a:rPr>
              <a:t>Coordinación general CAF</a:t>
            </a:r>
            <a:endParaRPr lang="es-MX" sz="1400" dirty="0">
              <a:solidFill>
                <a:srgbClr val="0070C0"/>
              </a:solidFill>
              <a:latin typeface="Campton-SemiBold" pitchFamily="2" charset="0"/>
            </a:endParaRPr>
          </a:p>
        </p:txBody>
      </p:sp>
      <p:sp>
        <p:nvSpPr>
          <p:cNvPr id="27" name="Rectángulo 26"/>
          <p:cNvSpPr/>
          <p:nvPr/>
        </p:nvSpPr>
        <p:spPr>
          <a:xfrm>
            <a:off x="281682" y="4062242"/>
            <a:ext cx="6309982" cy="1886061"/>
          </a:xfrm>
          <a:prstGeom prst="rect">
            <a:avLst/>
          </a:prstGeom>
          <a:noFill/>
          <a:ln>
            <a:solidFill>
              <a:srgbClr val="EE2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p:cNvSpPr/>
          <p:nvPr/>
        </p:nvSpPr>
        <p:spPr>
          <a:xfrm>
            <a:off x="238318" y="5165031"/>
            <a:ext cx="1143455" cy="523220"/>
          </a:xfrm>
          <a:prstGeom prst="rect">
            <a:avLst/>
          </a:prstGeom>
        </p:spPr>
        <p:txBody>
          <a:bodyPr wrap="square">
            <a:spAutoFit/>
          </a:bodyPr>
          <a:lstStyle/>
          <a:p>
            <a:pPr algn="ctr"/>
            <a:r>
              <a:rPr lang="es-MX" sz="1400" dirty="0" smtClean="0">
                <a:solidFill>
                  <a:schemeClr val="tx1">
                    <a:lumMod val="75000"/>
                    <a:lumOff val="25000"/>
                  </a:schemeClr>
                </a:solidFill>
                <a:latin typeface="Campton-ExtraBold" pitchFamily="2" charset="0"/>
              </a:rPr>
              <a:t>Pablo Rolando</a:t>
            </a:r>
            <a:endParaRPr lang="es-ES" sz="1400" dirty="0">
              <a:solidFill>
                <a:schemeClr val="tx1">
                  <a:lumMod val="75000"/>
                  <a:lumOff val="25000"/>
                </a:schemeClr>
              </a:solidFill>
              <a:latin typeface="Campton-ExtraBold" pitchFamily="2" charset="0"/>
            </a:endParaRPr>
          </a:p>
        </p:txBody>
      </p:sp>
      <p:sp>
        <p:nvSpPr>
          <p:cNvPr id="29" name="Elipse 28"/>
          <p:cNvSpPr/>
          <p:nvPr/>
        </p:nvSpPr>
        <p:spPr>
          <a:xfrm>
            <a:off x="333344" y="4139469"/>
            <a:ext cx="953405" cy="948335"/>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1" name="Gráfico 6">
            <a:extLst>
              <a:ext uri="{FF2B5EF4-FFF2-40B4-BE49-F238E27FC236}">
                <a16:creationId xmlns:a16="http://schemas.microsoft.com/office/drawing/2014/main" xmlns="" id="{913E4FCE-034F-5648-96C5-AB21642CE2BE}"/>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brightnessContrast bright="-40000" contrast="-20000"/>
                    </a14:imgEffect>
                  </a14:imgLayer>
                </a14:imgProps>
              </a:ext>
              <a:ext uri="{96DAC541-7B7A-43D3-8B79-37D633B846F1}">
                <asvg:svgBlip xmlns="" xmlns:asvg="http://schemas.microsoft.com/office/drawing/2016/SVG/main" r:embed="rId7"/>
              </a:ext>
            </a:extLst>
          </a:blip>
          <a:stretch>
            <a:fillRect/>
          </a:stretch>
        </p:blipFill>
        <p:spPr>
          <a:xfrm>
            <a:off x="546852" y="322170"/>
            <a:ext cx="2034902" cy="589951"/>
          </a:xfrm>
          <a:prstGeom prst="rect">
            <a:avLst/>
          </a:prstGeom>
        </p:spPr>
      </p:pic>
    </p:spTree>
    <p:extLst>
      <p:ext uri="{BB962C8B-B14F-4D97-AF65-F5344CB8AC3E}">
        <p14:creationId xmlns:p14="http://schemas.microsoft.com/office/powerpoint/2010/main" val="351019573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17667</TotalTime>
  <Words>1950</Words>
  <Application>Microsoft Office PowerPoint</Application>
  <PresentationFormat>A4 (210 x 297 mm)</PresentationFormat>
  <Paragraphs>178</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ROLANDO, PABLO</dc:creator>
  <cp:lastModifiedBy>Benigno Alarcon</cp:lastModifiedBy>
  <cp:revision>248</cp:revision>
  <dcterms:created xsi:type="dcterms:W3CDTF">2020-05-28T17:39:12Z</dcterms:created>
  <dcterms:modified xsi:type="dcterms:W3CDTF">2022-04-26T20:01:08Z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8a7e1cf0-596e-40db-9cac-9a1703c86a4f</vt:lpwstr>
  </property>
</Properties>
</file>